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56" r:id="rId2"/>
    <p:sldId id="258" r:id="rId3"/>
    <p:sldId id="296" r:id="rId4"/>
    <p:sldId id="260" r:id="rId5"/>
    <p:sldId id="268" r:id="rId6"/>
    <p:sldId id="259" r:id="rId7"/>
    <p:sldId id="285" r:id="rId8"/>
    <p:sldId id="265" r:id="rId9"/>
    <p:sldId id="261" r:id="rId10"/>
    <p:sldId id="284" r:id="rId11"/>
    <p:sldId id="293" r:id="rId12"/>
    <p:sldId id="294" r:id="rId13"/>
    <p:sldId id="263" r:id="rId14"/>
    <p:sldId id="262" r:id="rId15"/>
    <p:sldId id="295" r:id="rId16"/>
    <p:sldId id="264" r:id="rId17"/>
    <p:sldId id="269" r:id="rId18"/>
    <p:sldId id="297" r:id="rId19"/>
    <p:sldId id="298" r:id="rId20"/>
    <p:sldId id="276" r:id="rId21"/>
    <p:sldId id="270" r:id="rId22"/>
    <p:sldId id="279" r:id="rId23"/>
    <p:sldId id="280" r:id="rId24"/>
    <p:sldId id="281" r:id="rId25"/>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5" y="-8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40" y="-102"/>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4AC9BE0-3699-40D7-A926-C39E1D2662A7}" type="datetimeFigureOut">
              <a:rPr kumimoji="1" lang="ja-JP" altLang="en-US" smtClean="0"/>
              <a:pPr/>
              <a:t>2013/9/25</a:t>
            </a:fld>
            <a:endParaRPr kumimoji="1" lang="ja-JP" altLang="en-US"/>
          </a:p>
        </p:txBody>
      </p:sp>
      <p:sp>
        <p:nvSpPr>
          <p:cNvPr id="4" name="フッター プレースホルダ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011C8A7A-C9BF-47BC-914D-3BC5627198D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1D24514-023D-4AB9-9D87-B4A7D106A664}" type="datetimeFigureOut">
              <a:rPr kumimoji="1" lang="ja-JP" altLang="en-US" smtClean="0"/>
              <a:pPr/>
              <a:t>2013/9/25</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AD7DDD4-24FE-4423-9351-6672DB6707D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角丸四角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ja-JP" altLang="en-US" smtClean="0"/>
              <a:t>マスタ タイトルの書式設定</a:t>
            </a:r>
            <a:endParaRPr kumimoji="0" lang="en-US"/>
          </a:p>
        </p:txBody>
      </p:sp>
      <p:sp>
        <p:nvSpPr>
          <p:cNvPr id="20" name="サブタイトル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19" name="日付プレースホルダ 18"/>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11" name="スライド番号プレースホルダ 10"/>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02920" y="530352"/>
            <a:ext cx="8183880" cy="4187952"/>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3404"/>
            <a:ext cx="1981200" cy="5257799"/>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33400" y="533402"/>
            <a:ext cx="5943600" cy="525780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502920" y="530352"/>
            <a:ext cx="8183880" cy="4187952"/>
          </a:xfrm>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角丸四角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角丸四角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nchor="b"/>
          <a:lstStyle>
            <a:lvl1pPr>
              <a:defRPr b="1"/>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 つの角を丸めた四角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7940F01-F715-44FE-8141-74EE3B0262ED}" type="datetimeFigureOut">
              <a:rPr kumimoji="1" lang="ja-JP" altLang="en-US" smtClean="0"/>
              <a:pPr/>
              <a:t>2013/9/25</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
        <p:nvSpPr>
          <p:cNvPr id="3" name="図プレースホル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ja-JP" altLang="en-US" smtClean="0"/>
              <a:t>アイコンをクリックして図を追加</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角丸四角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タイトル プレースホル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ja-JP" altLang="en-US" smtClean="0"/>
              <a:t>マスタ タイトルの書式設定</a:t>
            </a:r>
            <a:endParaRPr kumimoji="0" lang="en-US"/>
          </a:p>
        </p:txBody>
      </p:sp>
      <p:sp>
        <p:nvSpPr>
          <p:cNvPr id="4" name="テキスト プレースホル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5" name="日付プレースホル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7940F01-F715-44FE-8141-74EE3B0262ED}" type="datetimeFigureOut">
              <a:rPr kumimoji="1" lang="ja-JP" altLang="en-US" smtClean="0"/>
              <a:pPr/>
              <a:t>2013/9/25</a:t>
            </a:fld>
            <a:endParaRPr kumimoji="1" lang="ja-JP" altLang="en-US"/>
          </a:p>
        </p:txBody>
      </p:sp>
      <p:sp>
        <p:nvSpPr>
          <p:cNvPr id="18" name="フッター プレースホル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1" lang="ja-JP" altLang="en-US"/>
          </a:p>
        </p:txBody>
      </p:sp>
      <p:sp>
        <p:nvSpPr>
          <p:cNvPr id="5" name="スライド番号プレースホル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9516282-FCAD-4EED-A699-57B9A52C460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1"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dyumiken.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745"/>
            <a:ext cx="7772400" cy="1584175"/>
          </a:xfrm>
        </p:spPr>
        <p:txBody>
          <a:bodyPr>
            <a:normAutofit fontScale="90000"/>
          </a:bodyPr>
          <a:lstStyle/>
          <a:p>
            <a:pPr algn="ctr"/>
            <a:r>
              <a:rPr lang="ja-JP" altLang="en-US" dirty="0" smtClean="0"/>
              <a:t/>
            </a:r>
            <a:br>
              <a:rPr lang="ja-JP" altLang="en-US" dirty="0" smtClean="0"/>
            </a:br>
            <a:r>
              <a:rPr lang="ja-JP" altLang="en-US" dirty="0" smtClean="0">
                <a:solidFill>
                  <a:srgbClr val="7030A0"/>
                </a:solidFill>
              </a:rPr>
              <a:t>創造的</a:t>
            </a:r>
            <a:r>
              <a:rPr lang="ja-JP" altLang="en-US" dirty="0" smtClean="0">
                <a:solidFill>
                  <a:srgbClr val="7030A0"/>
                </a:solidFill>
              </a:rPr>
              <a:t>問題</a:t>
            </a:r>
            <a:r>
              <a:rPr lang="ja-JP" altLang="en-US" dirty="0" smtClean="0">
                <a:solidFill>
                  <a:srgbClr val="7030A0"/>
                </a:solidFill>
              </a:rPr>
              <a:t>解決入門</a:t>
            </a:r>
            <a:r>
              <a:rPr lang="ja-JP" altLang="en-US" dirty="0" smtClean="0"/>
              <a:t/>
            </a:r>
            <a:br>
              <a:rPr lang="ja-JP" altLang="en-US" dirty="0" smtClean="0"/>
            </a:br>
            <a:endParaRPr kumimoji="1" lang="ja-JP" altLang="en-US" dirty="0"/>
          </a:p>
        </p:txBody>
      </p:sp>
      <p:sp>
        <p:nvSpPr>
          <p:cNvPr id="3" name="サブタイトル 2"/>
          <p:cNvSpPr>
            <a:spLocks noGrp="1"/>
          </p:cNvSpPr>
          <p:nvPr>
            <p:ph type="subTitle" idx="1"/>
          </p:nvPr>
        </p:nvSpPr>
        <p:spPr>
          <a:xfrm>
            <a:off x="722376" y="3685032"/>
            <a:ext cx="7772400" cy="2192240"/>
          </a:xfrm>
        </p:spPr>
        <p:txBody>
          <a:bodyPr>
            <a:normAutofit/>
          </a:bodyPr>
          <a:lstStyle/>
          <a:p>
            <a:pPr algn="ctr"/>
            <a:r>
              <a:rPr kumimoji="1" lang="ja-JP" altLang="en-US" sz="2400" b="1" dirty="0" smtClean="0">
                <a:solidFill>
                  <a:srgbClr val="0070C0"/>
                </a:solidFill>
              </a:rPr>
              <a:t>弓野憲一</a:t>
            </a:r>
          </a:p>
          <a:p>
            <a:endParaRPr kumimoji="1" lang="ja-JP" altLang="en-US" sz="2400" b="1" dirty="0" smtClean="0">
              <a:solidFill>
                <a:srgbClr val="0070C0"/>
              </a:solidFill>
            </a:endParaRPr>
          </a:p>
          <a:p>
            <a:r>
              <a:rPr lang="ja-JP" altLang="en-US" sz="2400" b="1" dirty="0">
                <a:solidFill>
                  <a:srgbClr val="0070C0"/>
                </a:solidFill>
              </a:rPr>
              <a:t>静岡</a:t>
            </a:r>
            <a:r>
              <a:rPr lang="ja-JP" altLang="en-US" sz="2400" b="1" dirty="0" smtClean="0">
                <a:solidFill>
                  <a:srgbClr val="0070C0"/>
                </a:solidFill>
              </a:rPr>
              <a:t>大学名誉教授</a:t>
            </a:r>
            <a:r>
              <a:rPr lang="en-US" altLang="ja-JP" sz="2400" b="1" dirty="0" smtClean="0">
                <a:solidFill>
                  <a:srgbClr val="0070C0"/>
                </a:solidFill>
              </a:rPr>
              <a:t>/</a:t>
            </a:r>
            <a:r>
              <a:rPr lang="ja-JP" altLang="en-US" sz="2400" b="1" dirty="0" smtClean="0">
                <a:solidFill>
                  <a:srgbClr val="0070C0"/>
                </a:solidFill>
              </a:rPr>
              <a:t>日本創造学会会長</a:t>
            </a:r>
          </a:p>
          <a:p>
            <a:r>
              <a:rPr lang="en-US" altLang="ja-JP" sz="2400" b="1" dirty="0">
                <a:solidFill>
                  <a:srgbClr val="0070C0"/>
                </a:solidFill>
              </a:rPr>
              <a:t>yuminoocn@etude.ocn.ne.jp</a:t>
            </a:r>
            <a:endParaRPr kumimoji="1" lang="ja-JP" altLang="en-US"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229200"/>
            <a:ext cx="8183880" cy="1051560"/>
          </a:xfrm>
        </p:spPr>
        <p:txBody>
          <a:bodyPr/>
          <a:lstStyle/>
          <a:p>
            <a:r>
              <a:rPr lang="ja-JP" altLang="en-US" dirty="0" smtClean="0"/>
              <a:t>久山町の脳卒中による死亡率の変化</a:t>
            </a:r>
            <a:endParaRPr kumimoji="1" lang="ja-JP" altLang="en-US" dirty="0"/>
          </a:p>
        </p:txBody>
      </p:sp>
      <p:graphicFrame>
        <p:nvGraphicFramePr>
          <p:cNvPr id="4" name="コンテンツ プレースホルダ 3"/>
          <p:cNvGraphicFramePr>
            <a:graphicFrameLocks noGrp="1"/>
          </p:cNvGraphicFramePr>
          <p:nvPr>
            <p:ph idx="1"/>
          </p:nvPr>
        </p:nvGraphicFramePr>
        <p:xfrm>
          <a:off x="179513" y="548680"/>
          <a:ext cx="8758808" cy="3341370"/>
        </p:xfrm>
        <a:graphic>
          <a:graphicData uri="http://schemas.openxmlformats.org/drawingml/2006/table">
            <a:tbl>
              <a:tblPr firstRow="1" bandRow="1">
                <a:tableStyleId>{5C22544A-7EE6-4342-B048-85BDC9FD1C3A}</a:tableStyleId>
              </a:tblPr>
              <a:tblGrid>
                <a:gridCol w="1157858"/>
                <a:gridCol w="1085850"/>
                <a:gridCol w="1085850"/>
                <a:gridCol w="1085850"/>
                <a:gridCol w="357747"/>
                <a:gridCol w="1146541"/>
                <a:gridCol w="1146541"/>
                <a:gridCol w="1692571"/>
              </a:tblGrid>
              <a:tr h="370840">
                <a:tc>
                  <a:txBody>
                    <a:bodyPr/>
                    <a:lstStyle/>
                    <a:p>
                      <a:pPr algn="l" fontAlgn="ctr"/>
                      <a:endParaRPr lang="ja-JP" altLang="en-US" sz="1100" b="0" i="0" u="none" strike="noStrike" dirty="0">
                        <a:solidFill>
                          <a:srgbClr val="000000"/>
                        </a:solidFill>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r>
                        <a:rPr lang="ja-JP" altLang="en-US" sz="1400" b="1" i="0" u="none" strike="noStrike" dirty="0">
                          <a:solidFill>
                            <a:srgbClr val="000000"/>
                          </a:solidFill>
                          <a:latin typeface="ＭＳ Ｐゴシック"/>
                        </a:rPr>
                        <a:t>男性</a:t>
                      </a: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r>
                        <a:rPr lang="ja-JP" altLang="en-US" sz="1400" b="1" i="0" u="none" strike="noStrike" dirty="0">
                          <a:solidFill>
                            <a:srgbClr val="000000"/>
                          </a:solidFill>
                          <a:latin typeface="ＭＳ Ｐゴシック"/>
                        </a:rPr>
                        <a:t>女性</a:t>
                      </a: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r>
              <a:tr h="370840">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1</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2</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3</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endParaRPr lang="ja-JP" altLang="en-US" sz="1400" b="1" i="0" u="none" strike="noStrike" dirty="0">
                        <a:solidFill>
                          <a:srgbClr val="000000"/>
                        </a:solidFill>
                        <a:latin typeface="ＭＳ Ｐゴシック"/>
                      </a:endParaRP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1</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2</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3</a:t>
                      </a:r>
                      <a:r>
                        <a:rPr lang="ja-JP" altLang="en-US" sz="1400" b="1" i="0" u="none" strike="noStrike" dirty="0">
                          <a:solidFill>
                            <a:srgbClr val="000000"/>
                          </a:solidFill>
                          <a:latin typeface="ＭＳ Ｐゴシック"/>
                        </a:rPr>
                        <a:t>集団</a:t>
                      </a:r>
                    </a:p>
                  </a:txBody>
                  <a:tcPr marL="9525" marR="9525" marT="9525" marB="0" anchor="ctr"/>
                </a:tc>
              </a:tr>
              <a:tr h="370840">
                <a:tc>
                  <a:txBody>
                    <a:bodyPr/>
                    <a:lstStyle/>
                    <a:p>
                      <a:pPr algn="l" fontAlgn="ctr"/>
                      <a:r>
                        <a:rPr lang="ja-JP" altLang="en-US" sz="1800" b="1" i="0" u="none" strike="noStrike" dirty="0" smtClean="0">
                          <a:solidFill>
                            <a:srgbClr val="000000"/>
                          </a:solidFill>
                          <a:latin typeface="ＭＳ Ｐゴシック"/>
                        </a:rPr>
                        <a:t>全脳</a:t>
                      </a:r>
                      <a:r>
                        <a:rPr lang="ja-JP" altLang="en-US" sz="1800" b="1" i="0" u="none" strike="noStrike" dirty="0">
                          <a:solidFill>
                            <a:srgbClr val="000000"/>
                          </a:solidFill>
                          <a:latin typeface="ＭＳ Ｐゴシック"/>
                        </a:rPr>
                        <a:t>卒中</a:t>
                      </a: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634</a:t>
                      </a:r>
                      <a:endParaRPr lang="en-US" altLang="ja-JP" sz="1800" b="1" i="0" u="none" strike="noStrike" dirty="0">
                        <a:solidFill>
                          <a:srgbClr val="000000"/>
                        </a:solidFill>
                        <a:latin typeface="ＭＳ Ｐゴシック"/>
                      </a:endParaRPr>
                    </a:p>
                  </a:txBody>
                  <a:tcPr marL="9525" marR="9525" marT="9525" marB="0" anchor="ctr"/>
                </a:tc>
                <a:tc>
                  <a:txBody>
                    <a:bodyPr/>
                    <a:lstStyle/>
                    <a:p>
                      <a:pPr algn="l" fontAlgn="ctr"/>
                      <a:r>
                        <a:rPr lang="en-US" altLang="ja-JP" sz="1800" b="1" i="0" u="none" strike="noStrike" dirty="0">
                          <a:solidFill>
                            <a:srgbClr val="000000"/>
                          </a:solidFill>
                          <a:latin typeface="ＭＳ Ｐゴシック"/>
                        </a:rPr>
                        <a:t>232 *</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138 *</a:t>
                      </a:r>
                    </a:p>
                  </a:txBody>
                  <a:tcPr marL="9525" marR="9525" marT="9525" marB="0" anchor="ctr"/>
                </a:tc>
                <a:tc>
                  <a:txBody>
                    <a:bodyPr/>
                    <a:lstStyle/>
                    <a:p>
                      <a:pPr algn="l" fontAlgn="ctr"/>
                      <a:endParaRPr lang="ja-JP" altLang="en-US"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a:solidFill>
                            <a:srgbClr val="000000"/>
                          </a:solidFill>
                          <a:latin typeface="ＭＳ Ｐゴシック"/>
                        </a:rPr>
                        <a:t>286</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162 *</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102 * **</a:t>
                      </a:r>
                    </a:p>
                  </a:txBody>
                  <a:tcPr marL="9525" marR="9525" marT="9525" marB="0" anchor="ctr"/>
                </a:tc>
              </a:tr>
              <a:tr h="370840">
                <a:tc>
                  <a:txBody>
                    <a:bodyPr/>
                    <a:lstStyle/>
                    <a:p>
                      <a:pPr algn="l" fontAlgn="ctr"/>
                      <a:r>
                        <a:rPr lang="ja-JP" altLang="en-US" sz="1800" b="1" i="0" u="none" strike="noStrike" dirty="0">
                          <a:solidFill>
                            <a:srgbClr val="000000"/>
                          </a:solidFill>
                          <a:latin typeface="ＭＳ Ｐゴシック"/>
                        </a:rPr>
                        <a:t>脳梗塞</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268</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147 *</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68 * **</a:t>
                      </a:r>
                    </a:p>
                  </a:txBody>
                  <a:tcPr marL="9525" marR="9525" marT="9525" marB="0" anchor="ctr"/>
                </a:tc>
                <a:tc>
                  <a:txBody>
                    <a:bodyPr/>
                    <a:lstStyle/>
                    <a:p>
                      <a:pPr algn="l" fontAlgn="ctr"/>
                      <a:endParaRPr lang="ja-JP" altLang="en-US"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a:solidFill>
                            <a:srgbClr val="000000"/>
                          </a:solidFill>
                          <a:latin typeface="ＭＳ Ｐゴシック"/>
                        </a:rPr>
                        <a:t>159</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84 *</a:t>
                      </a:r>
                    </a:p>
                  </a:txBody>
                  <a:tcPr marL="9525" marR="9525" marT="9525" marB="0" anchor="ctr"/>
                </a:tc>
                <a:tc>
                  <a:txBody>
                    <a:bodyPr/>
                    <a:lstStyle/>
                    <a:p>
                      <a:pPr algn="l" fontAlgn="ctr"/>
                      <a:r>
                        <a:rPr lang="en-US" altLang="ja-JP" sz="1800" b="1" i="0" u="none" strike="noStrike">
                          <a:solidFill>
                            <a:srgbClr val="000000"/>
                          </a:solidFill>
                          <a:latin typeface="ＭＳ Ｐゴシック"/>
                        </a:rPr>
                        <a:t>45 * **</a:t>
                      </a:r>
                    </a:p>
                  </a:txBody>
                  <a:tcPr marL="9525" marR="9525" marT="9525" marB="0" anchor="ctr"/>
                </a:tc>
              </a:tr>
              <a:tr h="370840">
                <a:tc>
                  <a:txBody>
                    <a:bodyPr/>
                    <a:lstStyle/>
                    <a:p>
                      <a:pPr algn="l" fontAlgn="ctr"/>
                      <a:r>
                        <a:rPr lang="ja-JP" altLang="en-US" sz="1800" b="1" i="0" u="none" strike="noStrike">
                          <a:solidFill>
                            <a:srgbClr val="000000"/>
                          </a:solidFill>
                          <a:latin typeface="ＭＳ Ｐゴシック"/>
                        </a:rPr>
                        <a:t>脳出血</a:t>
                      </a:r>
                    </a:p>
                  </a:txBody>
                  <a:tcPr marL="9525" marR="9525" marT="9525" marB="0" anchor="ctr"/>
                </a:tc>
                <a:tc>
                  <a:txBody>
                    <a:bodyPr/>
                    <a:lstStyle/>
                    <a:p>
                      <a:pPr algn="r" fontAlgn="ctr"/>
                      <a:r>
                        <a:rPr lang="en-US" altLang="ja-JP" sz="1800" b="1" i="0" u="none" strike="noStrike">
                          <a:solidFill>
                            <a:srgbClr val="000000"/>
                          </a:solidFill>
                          <a:latin typeface="ＭＳ Ｐゴシック"/>
                        </a:rPr>
                        <a:t>283</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77 *</a:t>
                      </a:r>
                    </a:p>
                  </a:txBody>
                  <a:tcPr marL="9525" marR="9525" marT="9525" marB="0" anchor="ctr"/>
                </a:tc>
                <a:tc>
                  <a:txBody>
                    <a:bodyPr/>
                    <a:lstStyle/>
                    <a:p>
                      <a:pPr algn="l" fontAlgn="ctr"/>
                      <a:r>
                        <a:rPr lang="en-US" altLang="ja-JP" sz="1800" b="1" i="0" u="none" strike="noStrike">
                          <a:solidFill>
                            <a:srgbClr val="000000"/>
                          </a:solidFill>
                          <a:latin typeface="ＭＳ Ｐゴシック"/>
                        </a:rPr>
                        <a:t>30 *</a:t>
                      </a:r>
                    </a:p>
                  </a:txBody>
                  <a:tcPr marL="9525" marR="9525" marT="9525" marB="0" anchor="ctr"/>
                </a:tc>
                <a:tc>
                  <a:txBody>
                    <a:bodyPr/>
                    <a:lstStyle/>
                    <a:p>
                      <a:pPr algn="l" fontAlgn="ctr"/>
                      <a:endParaRPr lang="ja-JP" altLang="en-US" sz="1800" b="1" i="0" u="none" strike="noStrike">
                        <a:solidFill>
                          <a:srgbClr val="000000"/>
                        </a:solidFill>
                        <a:latin typeface="ＭＳ Ｐゴシック"/>
                      </a:endParaRPr>
                    </a:p>
                  </a:txBody>
                  <a:tcPr marL="9525" marR="9525" marT="9525" marB="0" anchor="ctr"/>
                </a:tc>
                <a:tc>
                  <a:txBody>
                    <a:bodyPr/>
                    <a:lstStyle/>
                    <a:p>
                      <a:pPr algn="r" fontAlgn="ctr"/>
                      <a:r>
                        <a:rPr lang="en-US" altLang="ja-JP" sz="1800" b="1" i="0" u="none" strike="noStrike">
                          <a:solidFill>
                            <a:srgbClr val="000000"/>
                          </a:solidFill>
                          <a:latin typeface="ＭＳ Ｐゴシック"/>
                        </a:rPr>
                        <a:t>61</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32</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29</a:t>
                      </a:r>
                    </a:p>
                  </a:txBody>
                  <a:tcPr marL="9525" marR="9525" marT="9525" marB="0" anchor="ctr"/>
                </a:tc>
              </a:tr>
              <a:tr h="370840">
                <a:tc>
                  <a:txBody>
                    <a:bodyPr/>
                    <a:lstStyle/>
                    <a:p>
                      <a:pPr algn="l" fontAlgn="ctr"/>
                      <a:r>
                        <a:rPr lang="ja-JP" altLang="en-US" sz="1800" b="1" i="0" u="none" strike="noStrike">
                          <a:solidFill>
                            <a:srgbClr val="000000"/>
                          </a:solidFill>
                          <a:latin typeface="ＭＳ Ｐゴシック"/>
                        </a:rPr>
                        <a:t>くも膜下出血</a:t>
                      </a:r>
                    </a:p>
                  </a:txBody>
                  <a:tcPr marL="9525" marR="9525" marT="9525" marB="0" anchor="ctr"/>
                </a:tc>
                <a:tc>
                  <a:txBody>
                    <a:bodyPr/>
                    <a:lstStyle/>
                    <a:p>
                      <a:pPr algn="r" fontAlgn="ctr"/>
                      <a:r>
                        <a:rPr lang="en-US" altLang="ja-JP" sz="1800" b="1" i="0" u="none" strike="noStrike">
                          <a:solidFill>
                            <a:srgbClr val="000000"/>
                          </a:solidFill>
                          <a:latin typeface="ＭＳ Ｐゴシック"/>
                        </a:rPr>
                        <a:t>56</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0</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40</a:t>
                      </a:r>
                    </a:p>
                  </a:txBody>
                  <a:tcPr marL="9525" marR="9525" marT="9525" marB="0" anchor="ctr"/>
                </a:tc>
                <a:tc>
                  <a:txBody>
                    <a:bodyPr/>
                    <a:lstStyle/>
                    <a:p>
                      <a:pPr algn="l" fontAlgn="ctr"/>
                      <a:endParaRPr lang="ja-JP" altLang="en-US"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a:solidFill>
                            <a:srgbClr val="000000"/>
                          </a:solidFill>
                          <a:latin typeface="ＭＳ Ｐゴシック"/>
                        </a:rPr>
                        <a:t>44</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45</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27</a:t>
                      </a:r>
                    </a:p>
                  </a:txBody>
                  <a:tcPr marL="9525" marR="9525" marT="9525" marB="0" anchor="ctr"/>
                </a:tc>
              </a:tr>
              <a:tr h="370840">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dirty="0">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dirty="0">
                        <a:solidFill>
                          <a:srgbClr val="000000"/>
                        </a:solidFill>
                        <a:latin typeface="ＭＳ Ｐゴシック"/>
                      </a:endParaRPr>
                    </a:p>
                  </a:txBody>
                  <a:tcPr marL="9525" marR="9525" marT="9525" marB="0" anchor="ctr"/>
                </a:tc>
              </a:tr>
              <a:tr h="370840">
                <a:tc gridSpan="7">
                  <a:txBody>
                    <a:bodyPr/>
                    <a:lstStyle/>
                    <a:p>
                      <a:pPr algn="l" fontAlgn="ctr"/>
                      <a:r>
                        <a:rPr lang="ja-JP" altLang="en-US" sz="1800" b="1" i="0" u="none" strike="noStrike" dirty="0">
                          <a:solidFill>
                            <a:srgbClr val="000000"/>
                          </a:solidFill>
                          <a:latin typeface="ＭＳ Ｐゴシック"/>
                        </a:rPr>
                        <a:t>死亡率 </a:t>
                      </a:r>
                      <a:r>
                        <a:rPr lang="en-US" altLang="ja-JP" sz="1800" b="1" i="0" u="none" strike="noStrike" dirty="0">
                          <a:solidFill>
                            <a:srgbClr val="000000"/>
                          </a:solidFill>
                          <a:latin typeface="ＭＳ Ｐゴシック"/>
                        </a:rPr>
                        <a:t>/ 10</a:t>
                      </a:r>
                      <a:r>
                        <a:rPr lang="ja-JP" altLang="en-US" sz="1800" b="1" i="0" u="none" strike="noStrike" dirty="0">
                          <a:solidFill>
                            <a:srgbClr val="000000"/>
                          </a:solidFill>
                          <a:latin typeface="ＭＳ Ｐゴシック"/>
                        </a:rPr>
                        <a:t>万人・年　* </a:t>
                      </a:r>
                      <a:r>
                        <a:rPr lang="en-US" sz="1800" b="1" i="0" u="none" strike="noStrike" dirty="0">
                          <a:solidFill>
                            <a:srgbClr val="000000"/>
                          </a:solidFill>
                          <a:latin typeface="ＭＳ Ｐゴシック"/>
                        </a:rPr>
                        <a:t>P＜0.05 vs. </a:t>
                      </a:r>
                      <a:r>
                        <a:rPr lang="ja-JP" altLang="en-US" sz="1800" b="1" i="0" u="none" strike="noStrike" dirty="0">
                          <a:solidFill>
                            <a:srgbClr val="000000"/>
                          </a:solidFill>
                          <a:latin typeface="ＭＳ Ｐゴシック"/>
                        </a:rPr>
                        <a:t>第</a:t>
                      </a:r>
                      <a:r>
                        <a:rPr lang="en-US" altLang="ja-JP" sz="1800" b="1" i="0" u="none" strike="noStrike" dirty="0">
                          <a:solidFill>
                            <a:srgbClr val="000000"/>
                          </a:solidFill>
                          <a:latin typeface="ＭＳ Ｐゴシック"/>
                        </a:rPr>
                        <a:t>1</a:t>
                      </a:r>
                      <a:r>
                        <a:rPr lang="ja-JP" altLang="en-US" sz="1800" b="1" i="0" u="none" strike="noStrike" dirty="0">
                          <a:solidFill>
                            <a:srgbClr val="000000"/>
                          </a:solidFill>
                          <a:latin typeface="ＭＳ Ｐゴシック"/>
                        </a:rPr>
                        <a:t>集団　** </a:t>
                      </a:r>
                      <a:r>
                        <a:rPr lang="en-US" sz="1800" b="1" i="0" u="none" strike="noStrike" dirty="0">
                          <a:solidFill>
                            <a:srgbClr val="000000"/>
                          </a:solidFill>
                          <a:latin typeface="ＭＳ Ｐゴシック"/>
                        </a:rPr>
                        <a:t>P＜0.05 vs. </a:t>
                      </a:r>
                      <a:r>
                        <a:rPr lang="ja-JP" altLang="en-US" sz="1800" b="1" i="0" u="none" strike="noStrike" dirty="0">
                          <a:solidFill>
                            <a:srgbClr val="000000"/>
                          </a:solidFill>
                          <a:latin typeface="ＭＳ Ｐゴシック"/>
                        </a:rPr>
                        <a:t>第</a:t>
                      </a:r>
                      <a:r>
                        <a:rPr lang="en-US" altLang="ja-JP" sz="1800" b="1" i="0" u="none" strike="noStrike" dirty="0">
                          <a:solidFill>
                            <a:srgbClr val="000000"/>
                          </a:solidFill>
                          <a:latin typeface="ＭＳ Ｐゴシック"/>
                        </a:rPr>
                        <a:t>2</a:t>
                      </a:r>
                      <a:r>
                        <a:rPr lang="ja-JP" altLang="en-US" sz="1800" b="1" i="0" u="none" strike="noStrike" dirty="0">
                          <a:solidFill>
                            <a:srgbClr val="000000"/>
                          </a:solidFill>
                          <a:latin typeface="ＭＳ Ｐゴシック"/>
                        </a:rPr>
                        <a:t>集団</a:t>
                      </a: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800" b="0" i="0" u="none" strike="noStrike" dirty="0">
                        <a:solidFill>
                          <a:srgbClr val="000000"/>
                        </a:solidFill>
                        <a:latin typeface="ＭＳ Ｐゴシック"/>
                      </a:endParaRPr>
                    </a:p>
                  </a:txBody>
                  <a:tcPr marL="9525" marR="9525" marT="9525" marB="0" anchor="ctr"/>
                </a:tc>
              </a:tr>
            </a:tbl>
          </a:graphicData>
        </a:graphic>
      </p:graphicFrame>
      <p:sp>
        <p:nvSpPr>
          <p:cNvPr id="5" name="テキスト ボックス 4"/>
          <p:cNvSpPr txBox="1"/>
          <p:nvPr/>
        </p:nvSpPr>
        <p:spPr>
          <a:xfrm>
            <a:off x="971600" y="4077072"/>
            <a:ext cx="7632848" cy="1200329"/>
          </a:xfrm>
          <a:prstGeom prst="rect">
            <a:avLst/>
          </a:prstGeom>
          <a:noFill/>
        </p:spPr>
        <p:txBody>
          <a:bodyPr wrap="square" rtlCol="0">
            <a:spAutoFit/>
          </a:bodyPr>
          <a:lstStyle/>
          <a:p>
            <a:r>
              <a:rPr lang="ja-JP" altLang="en-US" b="1" dirty="0" smtClean="0">
                <a:solidFill>
                  <a:srgbClr val="7030A0"/>
                </a:solidFill>
              </a:rPr>
              <a:t>第</a:t>
            </a:r>
            <a:r>
              <a:rPr lang="en-US" altLang="ja-JP" b="1" dirty="0" smtClean="0">
                <a:solidFill>
                  <a:srgbClr val="7030A0"/>
                </a:solidFill>
              </a:rPr>
              <a:t>1</a:t>
            </a:r>
            <a:r>
              <a:rPr lang="ja-JP" altLang="en-US" b="1" dirty="0" smtClean="0">
                <a:solidFill>
                  <a:srgbClr val="7030A0"/>
                </a:solidFill>
              </a:rPr>
              <a:t>集団は</a:t>
            </a:r>
            <a:r>
              <a:rPr lang="en-US" altLang="ja-JP" b="1" dirty="0" smtClean="0">
                <a:solidFill>
                  <a:srgbClr val="00B050"/>
                </a:solidFill>
              </a:rPr>
              <a:t>1961</a:t>
            </a:r>
            <a:r>
              <a:rPr lang="ja-JP" altLang="en-US" b="1" dirty="0" smtClean="0">
                <a:solidFill>
                  <a:srgbClr val="7030A0"/>
                </a:solidFill>
              </a:rPr>
              <a:t>年に未発症の</a:t>
            </a:r>
            <a:r>
              <a:rPr lang="en-US" altLang="ja-JP" b="1" dirty="0" smtClean="0">
                <a:solidFill>
                  <a:srgbClr val="7030A0"/>
                </a:solidFill>
              </a:rPr>
              <a:t>1618</a:t>
            </a:r>
            <a:r>
              <a:rPr lang="ja-JP" altLang="en-US" b="1" dirty="0" smtClean="0">
                <a:solidFill>
                  <a:srgbClr val="7030A0"/>
                </a:solidFill>
              </a:rPr>
              <a:t>例（追跡率 </a:t>
            </a:r>
            <a:r>
              <a:rPr lang="en-US" altLang="ja-JP" b="1" dirty="0" smtClean="0">
                <a:solidFill>
                  <a:srgbClr val="7030A0"/>
                </a:solidFill>
              </a:rPr>
              <a:t>99.9 </a:t>
            </a:r>
            <a:r>
              <a:rPr lang="ja-JP" altLang="en-US" b="1" dirty="0" smtClean="0">
                <a:solidFill>
                  <a:srgbClr val="7030A0"/>
                </a:solidFill>
              </a:rPr>
              <a:t>％，剖検率</a:t>
            </a:r>
            <a:r>
              <a:rPr lang="en-US" altLang="ja-JP" b="1" dirty="0" smtClean="0">
                <a:solidFill>
                  <a:srgbClr val="7030A0"/>
                </a:solidFill>
              </a:rPr>
              <a:t>81.6 </a:t>
            </a:r>
            <a:r>
              <a:rPr lang="ja-JP" altLang="en-US" b="1" dirty="0" smtClean="0">
                <a:solidFill>
                  <a:srgbClr val="7030A0"/>
                </a:solidFill>
              </a:rPr>
              <a:t>％），第</a:t>
            </a:r>
            <a:r>
              <a:rPr lang="en-US" altLang="ja-JP" b="1" dirty="0" smtClean="0">
                <a:solidFill>
                  <a:srgbClr val="7030A0"/>
                </a:solidFill>
              </a:rPr>
              <a:t>2</a:t>
            </a:r>
            <a:r>
              <a:rPr lang="ja-JP" altLang="en-US" b="1" dirty="0" smtClean="0">
                <a:solidFill>
                  <a:srgbClr val="7030A0"/>
                </a:solidFill>
              </a:rPr>
              <a:t>集団は</a:t>
            </a:r>
            <a:r>
              <a:rPr lang="en-US" altLang="ja-JP" b="1" dirty="0" smtClean="0">
                <a:solidFill>
                  <a:srgbClr val="00B050"/>
                </a:solidFill>
              </a:rPr>
              <a:t>1974</a:t>
            </a:r>
            <a:r>
              <a:rPr lang="ja-JP" altLang="en-US" b="1" dirty="0" smtClean="0">
                <a:solidFill>
                  <a:srgbClr val="7030A0"/>
                </a:solidFill>
              </a:rPr>
              <a:t>年に未発症の</a:t>
            </a:r>
            <a:r>
              <a:rPr lang="en-US" altLang="ja-JP" b="1" dirty="0" smtClean="0">
                <a:solidFill>
                  <a:srgbClr val="7030A0"/>
                </a:solidFill>
              </a:rPr>
              <a:t>2038</a:t>
            </a:r>
            <a:r>
              <a:rPr lang="ja-JP" altLang="en-US" b="1" dirty="0" smtClean="0">
                <a:solidFill>
                  <a:srgbClr val="7030A0"/>
                </a:solidFill>
              </a:rPr>
              <a:t>例（追跡率</a:t>
            </a:r>
            <a:r>
              <a:rPr lang="en-US" altLang="ja-JP" b="1" dirty="0" smtClean="0">
                <a:solidFill>
                  <a:srgbClr val="7030A0"/>
                </a:solidFill>
              </a:rPr>
              <a:t>99.9 </a:t>
            </a:r>
            <a:r>
              <a:rPr lang="ja-JP" altLang="en-US" b="1" dirty="0" smtClean="0">
                <a:solidFill>
                  <a:srgbClr val="7030A0"/>
                </a:solidFill>
              </a:rPr>
              <a:t>％，剖検率</a:t>
            </a:r>
            <a:r>
              <a:rPr lang="en-US" altLang="ja-JP" b="1" dirty="0" smtClean="0">
                <a:solidFill>
                  <a:srgbClr val="7030A0"/>
                </a:solidFill>
              </a:rPr>
              <a:t>86.2 </a:t>
            </a:r>
            <a:r>
              <a:rPr lang="ja-JP" altLang="en-US" b="1" dirty="0" smtClean="0">
                <a:solidFill>
                  <a:srgbClr val="7030A0"/>
                </a:solidFill>
              </a:rPr>
              <a:t>％），第</a:t>
            </a:r>
            <a:r>
              <a:rPr lang="en-US" altLang="ja-JP" b="1" dirty="0" smtClean="0">
                <a:solidFill>
                  <a:srgbClr val="7030A0"/>
                </a:solidFill>
              </a:rPr>
              <a:t>3</a:t>
            </a:r>
            <a:r>
              <a:rPr lang="ja-JP" altLang="en-US" b="1" dirty="0" smtClean="0">
                <a:solidFill>
                  <a:srgbClr val="7030A0"/>
                </a:solidFill>
              </a:rPr>
              <a:t>集団は</a:t>
            </a:r>
            <a:r>
              <a:rPr lang="en-US" altLang="ja-JP" b="1" dirty="0" smtClean="0">
                <a:solidFill>
                  <a:srgbClr val="00B050"/>
                </a:solidFill>
              </a:rPr>
              <a:t>1988</a:t>
            </a:r>
            <a:r>
              <a:rPr lang="ja-JP" altLang="en-US" b="1" dirty="0" smtClean="0">
                <a:solidFill>
                  <a:srgbClr val="7030A0"/>
                </a:solidFill>
              </a:rPr>
              <a:t>年に未発症の</a:t>
            </a:r>
            <a:r>
              <a:rPr lang="en-US" altLang="ja-JP" b="1" dirty="0" smtClean="0">
                <a:solidFill>
                  <a:srgbClr val="7030A0"/>
                </a:solidFill>
              </a:rPr>
              <a:t>2637</a:t>
            </a:r>
            <a:r>
              <a:rPr lang="ja-JP" altLang="en-US" b="1" dirty="0" smtClean="0">
                <a:solidFill>
                  <a:srgbClr val="7030A0"/>
                </a:solidFill>
              </a:rPr>
              <a:t>例（追跡率</a:t>
            </a:r>
            <a:r>
              <a:rPr lang="en-US" altLang="ja-JP" b="1" dirty="0" smtClean="0">
                <a:solidFill>
                  <a:srgbClr val="7030A0"/>
                </a:solidFill>
              </a:rPr>
              <a:t>99.9 </a:t>
            </a:r>
            <a:r>
              <a:rPr lang="ja-JP" altLang="en-US" b="1" dirty="0" smtClean="0">
                <a:solidFill>
                  <a:srgbClr val="7030A0"/>
                </a:solidFill>
              </a:rPr>
              <a:t>％，剖検率</a:t>
            </a:r>
            <a:r>
              <a:rPr lang="en-US" altLang="ja-JP" b="1" dirty="0" smtClean="0">
                <a:solidFill>
                  <a:srgbClr val="7030A0"/>
                </a:solidFill>
              </a:rPr>
              <a:t>75.5 </a:t>
            </a:r>
            <a:r>
              <a:rPr lang="ja-JP" altLang="en-US" b="1" dirty="0" smtClean="0">
                <a:solidFill>
                  <a:srgbClr val="7030A0"/>
                </a:solidFill>
              </a:rPr>
              <a:t>％）。</a:t>
            </a:r>
            <a:endParaRPr kumimoji="1" lang="ja-JP" altLang="en-US" b="1" dirty="0">
              <a:solidFill>
                <a:srgbClr val="7030A0"/>
              </a:solidFill>
            </a:endParaRPr>
          </a:p>
        </p:txBody>
      </p:sp>
      <p:sp>
        <p:nvSpPr>
          <p:cNvPr id="6" name="テキスト ボックス 5"/>
          <p:cNvSpPr txBox="1"/>
          <p:nvPr/>
        </p:nvSpPr>
        <p:spPr>
          <a:xfrm>
            <a:off x="1115616" y="5301208"/>
            <a:ext cx="5832648" cy="369332"/>
          </a:xfrm>
          <a:prstGeom prst="rect">
            <a:avLst/>
          </a:prstGeom>
          <a:noFill/>
        </p:spPr>
        <p:txBody>
          <a:bodyPr wrap="square" rtlCol="0">
            <a:spAutoFit/>
          </a:bodyPr>
          <a:lstStyle/>
          <a:p>
            <a:r>
              <a:rPr lang="en-US" altLang="ja-JP" dirty="0" smtClean="0"/>
              <a:t>http://www.epi-c.jp/entry/e001_0_0029.html</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創造的問題解決（４）</a:t>
            </a:r>
            <a:r>
              <a:rPr lang="en-US" altLang="ja-JP" dirty="0" err="1" smtClean="0"/>
              <a:t>iPS</a:t>
            </a:r>
            <a:r>
              <a:rPr lang="ja-JP" altLang="en-US" dirty="0" smtClean="0"/>
              <a:t>細胞の発明</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en-US" altLang="ja-JP" b="1" dirty="0" err="1" smtClean="0"/>
              <a:t>iPS</a:t>
            </a:r>
            <a:r>
              <a:rPr lang="ja-JP" altLang="en-US" b="1" dirty="0" smtClean="0"/>
              <a:t>細胞</a:t>
            </a:r>
            <a:r>
              <a:rPr lang="en-US" altLang="ja-JP" b="1" dirty="0" smtClean="0"/>
              <a:t>:</a:t>
            </a:r>
            <a:r>
              <a:rPr lang="ja-JP" altLang="en-US" sz="2000" b="1" dirty="0" smtClean="0">
                <a:solidFill>
                  <a:srgbClr val="0070C0"/>
                </a:solidFill>
              </a:rPr>
              <a:t>皮膚などの大人の細胞を初期化して最初の状態にもどしたものをいう。初期化された細胞は、体のどの細胞にもなれる万能性をもっている</a:t>
            </a:r>
            <a:endParaRPr lang="en-US" altLang="ja-JP" sz="2000" b="1" dirty="0" smtClean="0">
              <a:solidFill>
                <a:srgbClr val="0070C0"/>
              </a:solidFill>
            </a:endParaRPr>
          </a:p>
          <a:p>
            <a:endParaRPr lang="en-US" altLang="ja-JP" sz="2000" b="1" dirty="0" smtClean="0">
              <a:solidFill>
                <a:srgbClr val="0070C0"/>
              </a:solidFill>
            </a:endParaRPr>
          </a:p>
          <a:p>
            <a:r>
              <a:rPr lang="ja-JP" altLang="en-US" sz="2000" b="1" dirty="0" smtClean="0">
                <a:solidFill>
                  <a:srgbClr val="0070C0"/>
                </a:solidFill>
              </a:rPr>
              <a:t>胚からつくられた万能細胞</a:t>
            </a:r>
            <a:r>
              <a:rPr lang="en-US" altLang="ja-JP" sz="2000" b="1" dirty="0" smtClean="0">
                <a:solidFill>
                  <a:srgbClr val="0070C0"/>
                </a:solidFill>
              </a:rPr>
              <a:t>(ES</a:t>
            </a:r>
            <a:r>
              <a:rPr lang="ja-JP" altLang="en-US" sz="2000" b="1" dirty="0" smtClean="0">
                <a:solidFill>
                  <a:srgbClr val="0070C0"/>
                </a:solidFill>
              </a:rPr>
              <a:t>細胞</a:t>
            </a:r>
            <a:r>
              <a:rPr lang="en-US" altLang="ja-JP" sz="2000" b="1" dirty="0" smtClean="0">
                <a:solidFill>
                  <a:srgbClr val="0070C0"/>
                </a:solidFill>
              </a:rPr>
              <a:t>)</a:t>
            </a:r>
            <a:r>
              <a:rPr lang="ja-JP" altLang="en-US" sz="2000" b="1" dirty="0" smtClean="0">
                <a:solidFill>
                  <a:srgbClr val="0070C0"/>
                </a:solidFill>
              </a:rPr>
              <a:t>の研究は既にあった</a:t>
            </a:r>
            <a:r>
              <a:rPr lang="en-US" altLang="ja-JP" sz="2000" b="1" dirty="0" smtClean="0">
                <a:solidFill>
                  <a:srgbClr val="0070C0"/>
                </a:solidFill>
              </a:rPr>
              <a:t>(2000</a:t>
            </a:r>
            <a:r>
              <a:rPr lang="ja-JP" altLang="en-US" sz="2000" b="1" dirty="0" smtClean="0">
                <a:solidFill>
                  <a:srgbClr val="0070C0"/>
                </a:solidFill>
              </a:rPr>
              <a:t>年頃</a:t>
            </a:r>
            <a:r>
              <a:rPr lang="en-US" altLang="ja-JP" sz="2000" b="1" dirty="0" smtClean="0">
                <a:solidFill>
                  <a:srgbClr val="0070C0"/>
                </a:solidFill>
              </a:rPr>
              <a:t>)</a:t>
            </a:r>
            <a:r>
              <a:rPr lang="ja-JP" altLang="en-US" sz="2000" b="1" dirty="0" err="1" smtClean="0">
                <a:solidFill>
                  <a:srgbClr val="0070C0"/>
                </a:solidFill>
              </a:rPr>
              <a:t>。</a:t>
            </a:r>
            <a:r>
              <a:rPr lang="ja-JP" altLang="en-US" sz="2000" b="1" dirty="0" smtClean="0">
                <a:solidFill>
                  <a:srgbClr val="0070C0"/>
                </a:solidFill>
              </a:rPr>
              <a:t>しかしそれは、 </a:t>
            </a:r>
            <a:r>
              <a:rPr lang="ja-JP" altLang="en-US" sz="2000" b="1" dirty="0" smtClean="0">
                <a:solidFill>
                  <a:srgbClr val="00B050"/>
                </a:solidFill>
              </a:rPr>
              <a:t>「倫理」</a:t>
            </a:r>
            <a:r>
              <a:rPr lang="ja-JP" altLang="en-US" sz="2000" b="1" dirty="0" smtClean="0">
                <a:solidFill>
                  <a:srgbClr val="0070C0"/>
                </a:solidFill>
              </a:rPr>
              <a:t>と</a:t>
            </a:r>
            <a:r>
              <a:rPr lang="ja-JP" altLang="en-US" sz="2000" b="1" dirty="0" smtClean="0">
                <a:solidFill>
                  <a:srgbClr val="00B050"/>
                </a:solidFill>
              </a:rPr>
              <a:t>「拒絶反応」</a:t>
            </a:r>
            <a:r>
              <a:rPr lang="ja-JP" altLang="en-US" sz="2000" b="1" dirty="0" smtClean="0">
                <a:solidFill>
                  <a:srgbClr val="0070C0"/>
                </a:solidFill>
              </a:rPr>
              <a:t>の問題が常につきまとっていた。</a:t>
            </a:r>
            <a:r>
              <a:rPr lang="ja-JP" altLang="en-US" sz="2000" b="1" dirty="0" smtClean="0">
                <a:solidFill>
                  <a:srgbClr val="C00000"/>
                </a:solidFill>
              </a:rPr>
              <a:t>⇒山中教授は、「受精卵等を使わずに、体の細胞から万能細胞が作れないか」と考えた。</a:t>
            </a:r>
          </a:p>
          <a:p>
            <a:endParaRPr lang="ja-JP" altLang="en-US" dirty="0" smtClean="0"/>
          </a:p>
          <a:p>
            <a:r>
              <a:rPr lang="ja-JP" altLang="en-US" sz="2000" b="1" dirty="0" smtClean="0">
                <a:solidFill>
                  <a:srgbClr val="7030A0"/>
                </a:solidFill>
              </a:rPr>
              <a:t>検証が必要な遺伝子は</a:t>
            </a:r>
            <a:r>
              <a:rPr kumimoji="1" lang="en-US" altLang="ja-JP" sz="2000" b="1" dirty="0" smtClean="0">
                <a:solidFill>
                  <a:srgbClr val="7030A0"/>
                </a:solidFill>
              </a:rPr>
              <a:t>10</a:t>
            </a:r>
            <a:r>
              <a:rPr kumimoji="1" lang="ja-JP" altLang="en-US" sz="2000" b="1" dirty="0" smtClean="0">
                <a:solidFill>
                  <a:srgbClr val="7030A0"/>
                </a:solidFill>
              </a:rPr>
              <a:t>万個（現在</a:t>
            </a:r>
            <a:r>
              <a:rPr kumimoji="1" lang="en-US" altLang="ja-JP" sz="2000" b="1" dirty="0" smtClean="0">
                <a:solidFill>
                  <a:srgbClr val="7030A0"/>
                </a:solidFill>
              </a:rPr>
              <a:t>2</a:t>
            </a:r>
            <a:r>
              <a:rPr kumimoji="1" lang="ja-JP" altLang="en-US" sz="2000" b="1" dirty="0" smtClean="0">
                <a:solidFill>
                  <a:srgbClr val="7030A0"/>
                </a:solidFill>
              </a:rPr>
              <a:t>万</a:t>
            </a:r>
            <a:r>
              <a:rPr kumimoji="1" lang="en-US" altLang="ja-JP" sz="2000" b="1" dirty="0" smtClean="0">
                <a:solidFill>
                  <a:srgbClr val="7030A0"/>
                </a:solidFill>
              </a:rPr>
              <a:t>2000</a:t>
            </a:r>
            <a:r>
              <a:rPr kumimoji="1" lang="ja-JP" altLang="en-US" sz="2000" b="1" dirty="0" smtClean="0">
                <a:solidFill>
                  <a:srgbClr val="7030A0"/>
                </a:solidFill>
              </a:rPr>
              <a:t>個）⇒どうやって有効な遺伝子を見つけだすか⇒　ここが創造的問題解決である。</a:t>
            </a:r>
          </a:p>
          <a:p>
            <a:r>
              <a:rPr lang="ja-JP" altLang="en-US" sz="2000" b="1" dirty="0" smtClean="0">
                <a:solidFill>
                  <a:srgbClr val="7030A0"/>
                </a:solidFill>
              </a:rPr>
              <a:t>文献や自分たちの研究から可能性のある</a:t>
            </a:r>
            <a:r>
              <a:rPr lang="en-US" altLang="ja-JP" sz="2000" b="1" dirty="0" smtClean="0">
                <a:solidFill>
                  <a:srgbClr val="7030A0"/>
                </a:solidFill>
              </a:rPr>
              <a:t>100</a:t>
            </a:r>
            <a:r>
              <a:rPr lang="ja-JP" altLang="en-US" sz="2000" b="1" dirty="0" smtClean="0">
                <a:solidFill>
                  <a:srgbClr val="7030A0"/>
                </a:solidFill>
              </a:rPr>
              <a:t>の遺伝子を選択。</a:t>
            </a:r>
          </a:p>
          <a:p>
            <a:r>
              <a:rPr lang="en-US" altLang="ja-JP" sz="2000" b="1" dirty="0" smtClean="0">
                <a:solidFill>
                  <a:srgbClr val="0070C0"/>
                </a:solidFill>
              </a:rPr>
              <a:t>24</a:t>
            </a:r>
            <a:r>
              <a:rPr lang="ja-JP" altLang="en-US" sz="2000" b="1" dirty="0" smtClean="0">
                <a:solidFill>
                  <a:srgbClr val="0070C0"/>
                </a:solidFill>
              </a:rPr>
              <a:t>個の遺伝子をそれぞれ１個入れた培養皿とは別に、</a:t>
            </a:r>
            <a:r>
              <a:rPr lang="en-US" altLang="ja-JP" sz="2000" b="1" dirty="0" smtClean="0">
                <a:solidFill>
                  <a:srgbClr val="0070C0"/>
                </a:solidFill>
              </a:rPr>
              <a:t>24</a:t>
            </a:r>
            <a:r>
              <a:rPr lang="ja-JP" altLang="en-US" sz="2000" b="1" dirty="0" smtClean="0">
                <a:solidFill>
                  <a:srgbClr val="0070C0"/>
                </a:solidFill>
              </a:rPr>
              <a:t>個の遺伝子を全ていれた培養皿をつくって経過をみた。</a:t>
            </a:r>
            <a:r>
              <a:rPr lang="ja-JP" altLang="en-US" sz="2000" b="1" dirty="0" smtClean="0">
                <a:solidFill>
                  <a:srgbClr val="C00000"/>
                </a:solidFill>
              </a:rPr>
              <a:t>すると</a:t>
            </a:r>
            <a:r>
              <a:rPr lang="en-US" altLang="ja-JP" sz="2000" b="1" dirty="0" smtClean="0">
                <a:solidFill>
                  <a:srgbClr val="C00000"/>
                </a:solidFill>
              </a:rPr>
              <a:t>2</a:t>
            </a:r>
            <a:r>
              <a:rPr lang="ja-JP" altLang="en-US" sz="2000" b="1" dirty="0" smtClean="0">
                <a:solidFill>
                  <a:srgbClr val="C00000"/>
                </a:solidFill>
              </a:rPr>
              <a:t>週間後に、</a:t>
            </a:r>
            <a:r>
              <a:rPr lang="en-US" altLang="ja-JP" sz="2600" b="1" dirty="0" smtClean="0">
                <a:solidFill>
                  <a:srgbClr val="C00000"/>
                </a:solidFill>
              </a:rPr>
              <a:t>24</a:t>
            </a:r>
            <a:r>
              <a:rPr lang="ja-JP" altLang="en-US" sz="2600" b="1" dirty="0" smtClean="0">
                <a:solidFill>
                  <a:srgbClr val="C00000"/>
                </a:solidFill>
              </a:rPr>
              <a:t>個全てをいれた培養皿だけ、細胞が増えていた。</a:t>
            </a:r>
          </a:p>
          <a:p>
            <a:r>
              <a:rPr kumimoji="1" lang="ja-JP" altLang="en-US" sz="2400" b="1" dirty="0" smtClean="0">
                <a:solidFill>
                  <a:srgbClr val="0070C0"/>
                </a:solidFill>
              </a:rPr>
              <a:t>最終的に、</a:t>
            </a:r>
            <a:r>
              <a:rPr lang="ja-JP" altLang="en-US" sz="2400" b="1" dirty="0" smtClean="0">
                <a:solidFill>
                  <a:srgbClr val="0070C0"/>
                </a:solidFill>
              </a:rPr>
              <a:t>山中ファクターとよばれる</a:t>
            </a:r>
            <a:r>
              <a:rPr lang="en-US" altLang="ja-JP" sz="2600" b="1" dirty="0" smtClean="0">
                <a:solidFill>
                  <a:srgbClr val="7030A0"/>
                </a:solidFill>
              </a:rPr>
              <a:t>4</a:t>
            </a:r>
            <a:r>
              <a:rPr lang="ja-JP" altLang="en-US" sz="2600" b="1" dirty="0" err="1" smtClean="0">
                <a:solidFill>
                  <a:srgbClr val="7030A0"/>
                </a:solidFill>
              </a:rPr>
              <a:t>つの</a:t>
            </a:r>
            <a:r>
              <a:rPr lang="ja-JP" altLang="en-US" sz="2600" b="1" dirty="0" smtClean="0">
                <a:solidFill>
                  <a:srgbClr val="7030A0"/>
                </a:solidFill>
              </a:rPr>
              <a:t>遺伝子</a:t>
            </a:r>
            <a:r>
              <a:rPr lang="ja-JP" altLang="en-US" sz="2600" b="1" dirty="0" smtClean="0">
                <a:solidFill>
                  <a:srgbClr val="0070C0"/>
                </a:solidFill>
              </a:rPr>
              <a:t>を特定。</a:t>
            </a:r>
            <a:endParaRPr kumimoji="1" lang="ja-JP" altLang="en-US" sz="2600" b="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創造的問題解決</a:t>
            </a:r>
            <a:r>
              <a:rPr lang="en-US" altLang="ja-JP" dirty="0" smtClean="0"/>
              <a:t>(5)</a:t>
            </a:r>
            <a:r>
              <a:rPr lang="ja-JP" altLang="en-US" sz="2400" dirty="0" smtClean="0"/>
              <a:t>海運業界の創造的問題解決</a:t>
            </a:r>
            <a:endParaRPr kumimoji="1" lang="ja-JP" altLang="en-US" sz="2400" dirty="0"/>
          </a:p>
        </p:txBody>
      </p:sp>
      <p:sp>
        <p:nvSpPr>
          <p:cNvPr id="3" name="コンテンツ プレースホルダ 2"/>
          <p:cNvSpPr>
            <a:spLocks noGrp="1"/>
          </p:cNvSpPr>
          <p:nvPr>
            <p:ph idx="1"/>
          </p:nvPr>
        </p:nvSpPr>
        <p:spPr/>
        <p:txBody>
          <a:bodyPr>
            <a:normAutofit/>
          </a:bodyPr>
          <a:lstStyle/>
          <a:p>
            <a:r>
              <a:rPr lang="en-US" altLang="ja-JP" sz="2000" b="1" dirty="0" smtClean="0">
                <a:solidFill>
                  <a:srgbClr val="0070C0"/>
                </a:solidFill>
              </a:rPr>
              <a:t>1950</a:t>
            </a:r>
            <a:r>
              <a:rPr lang="ja-JP" altLang="en-US" sz="2000" b="1" dirty="0" smtClean="0">
                <a:solidFill>
                  <a:srgbClr val="0070C0"/>
                </a:solidFill>
              </a:rPr>
              <a:t>年代、海運業界は生死の瀬戸際にあった</a:t>
            </a:r>
            <a:r>
              <a:rPr lang="ja-JP" altLang="en-US" sz="2000" b="1" dirty="0" smtClean="0">
                <a:solidFill>
                  <a:srgbClr val="0070C0"/>
                </a:solidFill>
              </a:rPr>
              <a:t>。コスト</a:t>
            </a:r>
            <a:r>
              <a:rPr lang="ja-JP" altLang="en-US" sz="2000" b="1" dirty="0" smtClean="0">
                <a:solidFill>
                  <a:srgbClr val="0070C0"/>
                </a:solidFill>
              </a:rPr>
              <a:t>は上がり続け、貨物を届けるのに長い時間が掛かっていた。港に積まれた時間が長いほど貨物の盗難がしばしば発生していた。関係者は問題を次のように考えていた。</a:t>
            </a:r>
          </a:p>
          <a:p>
            <a:r>
              <a:rPr lang="ja-JP" altLang="en-US" sz="2200" dirty="0" smtClean="0">
                <a:solidFill>
                  <a:srgbClr val="C00000"/>
                </a:solidFill>
              </a:rPr>
              <a:t>　</a:t>
            </a:r>
            <a:r>
              <a:rPr lang="en-US" altLang="ja-JP" sz="2200" b="1" dirty="0" smtClean="0">
                <a:solidFill>
                  <a:srgbClr val="7030A0"/>
                </a:solidFill>
              </a:rPr>
              <a:t>｢</a:t>
            </a:r>
            <a:r>
              <a:rPr lang="ja-JP" altLang="en-US" sz="2200" b="1" dirty="0" smtClean="0">
                <a:solidFill>
                  <a:srgbClr val="7030A0"/>
                </a:solidFill>
              </a:rPr>
              <a:t>航海や、港から港への運行を経済的に行うにはどうすればいいだろうか</a:t>
            </a:r>
            <a:r>
              <a:rPr lang="en-US" altLang="ja-JP" sz="2200" b="1" dirty="0" smtClean="0">
                <a:solidFill>
                  <a:srgbClr val="7030A0"/>
                </a:solidFill>
              </a:rPr>
              <a:t>｣</a:t>
            </a:r>
            <a:r>
              <a:rPr lang="ja-JP" altLang="en-US" sz="2000" b="1" dirty="0" smtClean="0">
                <a:solidFill>
                  <a:srgbClr val="7030A0"/>
                </a:solidFill>
              </a:rPr>
              <a:t>⇒</a:t>
            </a:r>
            <a:r>
              <a:rPr lang="ja-JP" altLang="en-US" sz="2000" b="1" dirty="0" smtClean="0">
                <a:solidFill>
                  <a:srgbClr val="0070C0"/>
                </a:solidFill>
              </a:rPr>
              <a:t>この問題設定に基づいて関係者は、</a:t>
            </a:r>
            <a:r>
              <a:rPr lang="ja-JP" altLang="en-US" sz="2000" b="1" i="1" u="sng" dirty="0" smtClean="0">
                <a:solidFill>
                  <a:srgbClr val="7030A0"/>
                </a:solidFill>
              </a:rPr>
              <a:t>速くて少量の燃料で運行できる船を建設したり、乗船員数を減らしたりして対処した</a:t>
            </a:r>
            <a:r>
              <a:rPr lang="ja-JP" altLang="en-US" sz="2000" b="1" dirty="0" smtClean="0">
                <a:solidFill>
                  <a:srgbClr val="0070C0"/>
                </a:solidFill>
              </a:rPr>
              <a:t>。しかしコストは上がり続けた</a:t>
            </a:r>
            <a:r>
              <a:rPr lang="ja-JP" altLang="en-US" sz="2000" b="1" dirty="0" smtClean="0">
                <a:solidFill>
                  <a:srgbClr val="7030A0"/>
                </a:solidFill>
              </a:rPr>
              <a:t>。</a:t>
            </a:r>
          </a:p>
          <a:p>
            <a:r>
              <a:rPr lang="ja-JP" altLang="en-US" dirty="0" smtClean="0"/>
              <a:t>　</a:t>
            </a:r>
            <a:r>
              <a:rPr lang="ja-JP" altLang="en-US" sz="2400" b="1" dirty="0" smtClean="0">
                <a:solidFill>
                  <a:srgbClr val="00B050"/>
                </a:solidFill>
              </a:rPr>
              <a:t>この問題設定のどこが不十分ではあるのか。各自考えてみよう。</a:t>
            </a:r>
            <a:endParaRPr kumimoji="1" lang="ja-JP" altLang="en-US" sz="2400"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問題に関するオーナーシップ</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sz="3200" b="1" dirty="0" smtClean="0">
                <a:solidFill>
                  <a:srgbClr val="7030A0"/>
                </a:solidFill>
              </a:rPr>
              <a:t>オーナーシップを検証する質問</a:t>
            </a:r>
          </a:p>
          <a:p>
            <a:r>
              <a:rPr lang="ja-JP" altLang="ja-JP" b="1" dirty="0" smtClean="0"/>
              <a:t>あなたはこの挑戦を説明できますか．</a:t>
            </a:r>
          </a:p>
          <a:p>
            <a:r>
              <a:rPr lang="ja-JP" altLang="ja-JP" b="1" dirty="0" smtClean="0"/>
              <a:t>あなたはこの目標を達成することを進んで説明できますか（</a:t>
            </a:r>
            <a:r>
              <a:rPr lang="ja-JP" altLang="ja-JP" b="1" u="sng" dirty="0" smtClean="0"/>
              <a:t>そしてもし</a:t>
            </a:r>
            <a:r>
              <a:rPr lang="ja-JP" altLang="en-US" b="1" u="sng" dirty="0" smtClean="0"/>
              <a:t>説明が受け入れられ</a:t>
            </a:r>
            <a:r>
              <a:rPr lang="ja-JP" altLang="ja-JP" b="1" u="sng" dirty="0" smtClean="0"/>
              <a:t>なかったとき、その結果に耐えられますか</a:t>
            </a:r>
            <a:r>
              <a:rPr lang="ja-JP" altLang="ja-JP" b="1" dirty="0" smtClean="0"/>
              <a:t>）．</a:t>
            </a:r>
          </a:p>
          <a:p>
            <a:r>
              <a:rPr lang="ja-JP" altLang="ja-JP" b="1" dirty="0" smtClean="0"/>
              <a:t>これは</a:t>
            </a:r>
            <a:r>
              <a:rPr lang="ja-JP" altLang="ja-JP" b="1" dirty="0" smtClean="0">
                <a:solidFill>
                  <a:srgbClr val="00B050"/>
                </a:solidFill>
              </a:rPr>
              <a:t>あなたが解決すべき問題</a:t>
            </a:r>
            <a:r>
              <a:rPr lang="ja-JP" altLang="ja-JP" b="1" dirty="0" smtClean="0"/>
              <a:t>ですか．</a:t>
            </a:r>
          </a:p>
          <a:p>
            <a:r>
              <a:rPr lang="ja-JP" altLang="ja-JP" b="1" dirty="0" smtClean="0"/>
              <a:t>この問題に対する解決策を実行することを，</a:t>
            </a:r>
            <a:r>
              <a:rPr lang="ja-JP" altLang="ja-JP" b="1" dirty="0" smtClean="0">
                <a:solidFill>
                  <a:srgbClr val="00B050"/>
                </a:solidFill>
              </a:rPr>
              <a:t>他の誰かがあなたに期待してい</a:t>
            </a:r>
            <a:r>
              <a:rPr lang="ja-JP" altLang="en-US" b="1" dirty="0" smtClean="0">
                <a:solidFill>
                  <a:srgbClr val="00B050"/>
                </a:solidFill>
              </a:rPr>
              <a:t>ると思い</a:t>
            </a:r>
            <a:r>
              <a:rPr lang="ja-JP" altLang="ja-JP" b="1" dirty="0" smtClean="0">
                <a:solidFill>
                  <a:srgbClr val="00B050"/>
                </a:solidFill>
              </a:rPr>
              <a:t>ますか</a:t>
            </a:r>
            <a:r>
              <a:rPr lang="ja-JP" altLang="ja-JP" b="1" dirty="0" smtClean="0"/>
              <a:t>．</a:t>
            </a:r>
          </a:p>
          <a:p>
            <a:r>
              <a:rPr lang="ja-JP" altLang="ja-JP" b="1" dirty="0" smtClean="0"/>
              <a:t>あなたはこの挑戦を制していますか．</a:t>
            </a:r>
            <a:endParaRPr lang="ja-JP" altLang="en-US" b="1" dirty="0" smtClean="0"/>
          </a:p>
          <a:p>
            <a:endParaRPr lang="ja-JP" altLang="ja-JP" b="1" dirty="0" smtClean="0"/>
          </a:p>
          <a:p>
            <a:endParaRPr kumimoji="1" lang="ja-JP" altLang="en-US" b="1" dirty="0" smtClean="0">
              <a:solidFill>
                <a:srgbClr val="7030A0"/>
              </a:solidFill>
            </a:endParaRPr>
          </a:p>
          <a:p>
            <a:endParaRPr kumimoji="1" lang="ja-JP" altLang="en-US" sz="3500" b="1" dirty="0" smtClean="0">
              <a:solidFill>
                <a:srgbClr val="7030A0"/>
              </a:solidFill>
            </a:endParaRPr>
          </a:p>
          <a:p>
            <a:endParaRPr lang="ja-JP" altLang="en-US" b="1" dirty="0" smtClean="0">
              <a:solidFill>
                <a:srgbClr val="7030A0"/>
              </a:solidFill>
            </a:endParaRPr>
          </a:p>
          <a:p>
            <a:endParaRPr kumimoji="1" lang="ja-JP" altLang="en-US" b="1"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問題設定と問題解決に配分する時間の比</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b="1" dirty="0" smtClean="0">
                <a:solidFill>
                  <a:srgbClr val="0070C0"/>
                </a:solidFill>
              </a:rPr>
              <a:t>アルバート･アインシュタイン博士（</a:t>
            </a:r>
            <a:r>
              <a:rPr lang="en-US" altLang="ja-JP" b="1" dirty="0" smtClean="0">
                <a:solidFill>
                  <a:srgbClr val="0070C0"/>
                </a:solidFill>
              </a:rPr>
              <a:t>Albert Einstein</a:t>
            </a:r>
            <a:r>
              <a:rPr lang="ja-JP" altLang="ja-JP" b="1" dirty="0" smtClean="0">
                <a:solidFill>
                  <a:srgbClr val="0070C0"/>
                </a:solidFill>
              </a:rPr>
              <a:t>）はあるとき次の質問を受けた。</a:t>
            </a:r>
            <a:endParaRPr lang="ja-JP" altLang="en-US" b="1" dirty="0" smtClean="0">
              <a:solidFill>
                <a:srgbClr val="0070C0"/>
              </a:solidFill>
            </a:endParaRPr>
          </a:p>
          <a:p>
            <a:r>
              <a:rPr lang="ja-JP" altLang="ja-JP" b="1" dirty="0" smtClean="0"/>
              <a:t>もしある大災害が世界を襲うとして、そして対応するのに</a:t>
            </a:r>
            <a:r>
              <a:rPr lang="en-US" altLang="ja-JP" b="1" dirty="0" smtClean="0"/>
              <a:t>1</a:t>
            </a:r>
            <a:r>
              <a:rPr lang="ja-JP" altLang="ja-JP" b="1" dirty="0" smtClean="0"/>
              <a:t>時間しか猶予がないとしたら、その時間をどのように使うか。</a:t>
            </a:r>
            <a:r>
              <a:rPr lang="en-US" altLang="ja-JP" b="1" dirty="0" smtClean="0"/>
              <a:t> </a:t>
            </a:r>
            <a:endParaRPr lang="ja-JP" altLang="ja-JP" b="1" dirty="0" smtClean="0"/>
          </a:p>
          <a:p>
            <a:r>
              <a:rPr lang="ja-JP" altLang="ja-JP" b="1" dirty="0" smtClean="0"/>
              <a:t>博士は少し考えてこう答えた。｢私は</a:t>
            </a:r>
            <a:r>
              <a:rPr lang="en-US" altLang="ja-JP" b="1" dirty="0" smtClean="0">
                <a:solidFill>
                  <a:srgbClr val="0070C0"/>
                </a:solidFill>
              </a:rPr>
              <a:t>55</a:t>
            </a:r>
            <a:r>
              <a:rPr lang="ja-JP" altLang="ja-JP" b="1" dirty="0" smtClean="0">
                <a:solidFill>
                  <a:srgbClr val="0070C0"/>
                </a:solidFill>
              </a:rPr>
              <a:t>分</a:t>
            </a:r>
            <a:r>
              <a:rPr lang="ja-JP" altLang="ja-JP" b="1" dirty="0" smtClean="0"/>
              <a:t>を、問題を明らかにすることに費やし、残りの</a:t>
            </a:r>
            <a:r>
              <a:rPr lang="en-US" altLang="ja-JP" b="1" dirty="0" smtClean="0">
                <a:solidFill>
                  <a:srgbClr val="00B050"/>
                </a:solidFill>
              </a:rPr>
              <a:t>5</a:t>
            </a:r>
            <a:r>
              <a:rPr lang="ja-JP" altLang="ja-JP" b="1" dirty="0" smtClean="0">
                <a:solidFill>
                  <a:srgbClr val="00B050"/>
                </a:solidFill>
              </a:rPr>
              <a:t>分</a:t>
            </a:r>
            <a:r>
              <a:rPr lang="ja-JP" altLang="ja-JP" b="1" dirty="0" smtClean="0"/>
              <a:t>をそれを解決することに使うだろう。なぜなら問題を明確にすることは、しばしばその解決よりもはるかに重要だからだ。一方、解決はたんに数学や実験上の技術に他ならない｣。</a:t>
            </a:r>
            <a:endParaRPr lang="ja-JP" altLang="en-US" b="1" dirty="0" smtClean="0"/>
          </a:p>
          <a:p>
            <a:r>
              <a:rPr lang="ja-JP" altLang="en-US" b="1" dirty="0" smtClean="0"/>
              <a:t>問題設定に費やす時間ともん</a:t>
            </a:r>
            <a:endParaRPr lang="ja-JP" altLang="ja-JP"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創造的問題解決のポイント</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b="1" dirty="0" smtClean="0">
                <a:solidFill>
                  <a:srgbClr val="C00000"/>
                </a:solidFill>
              </a:rPr>
              <a:t>創造的問題解決における「問題設定」に迷ったら、</a:t>
            </a:r>
            <a:endParaRPr kumimoji="1" lang="en-US" altLang="ja-JP" b="1" dirty="0" smtClean="0">
              <a:solidFill>
                <a:srgbClr val="C00000"/>
              </a:solidFill>
            </a:endParaRPr>
          </a:p>
          <a:p>
            <a:r>
              <a:rPr kumimoji="1" lang="ja-JP" altLang="en-US" dirty="0" smtClean="0">
                <a:solidFill>
                  <a:srgbClr val="7030A0"/>
                </a:solidFill>
              </a:rPr>
              <a:t>　</a:t>
            </a:r>
            <a:r>
              <a:rPr kumimoji="1" lang="ja-JP" altLang="en-US" sz="2400" b="1" dirty="0" smtClean="0">
                <a:solidFill>
                  <a:srgbClr val="7030A0"/>
                </a:solidFill>
              </a:rPr>
              <a:t>⇒その組織等の存在意義から「願い</a:t>
            </a:r>
            <a:r>
              <a:rPr lang="ja-JP" altLang="en-US" sz="2400" b="1" dirty="0" smtClean="0">
                <a:solidFill>
                  <a:srgbClr val="7030A0"/>
                </a:solidFill>
              </a:rPr>
              <a:t>・目標・挑戦」を設定し直し、</a:t>
            </a:r>
            <a:r>
              <a:rPr lang="ja-JP" altLang="en-US" sz="2400" b="1" dirty="0" smtClean="0">
                <a:solidFill>
                  <a:srgbClr val="C00000"/>
                </a:solidFill>
              </a:rPr>
              <a:t>「解ける問題」</a:t>
            </a:r>
            <a:r>
              <a:rPr lang="ja-JP" altLang="en-US" sz="2400" b="1" dirty="0" smtClean="0">
                <a:solidFill>
                  <a:srgbClr val="7030A0"/>
                </a:solidFill>
              </a:rPr>
              <a:t>に書き直して、解決のアイデアをたくさん出し、可能性のあるものを検討・実行する。</a:t>
            </a:r>
          </a:p>
          <a:p>
            <a:r>
              <a:rPr lang="ja-JP" altLang="en-US" sz="2400" b="1" dirty="0" smtClean="0">
                <a:solidFill>
                  <a:srgbClr val="7030A0"/>
                </a:solidFill>
              </a:rPr>
              <a:t>関係者を「問題設定」・「問題解決」に参加させ、問題に対する</a:t>
            </a:r>
            <a:r>
              <a:rPr lang="ja-JP" altLang="en-US" sz="2400" b="1" dirty="0" smtClean="0">
                <a:solidFill>
                  <a:srgbClr val="C00000"/>
                </a:solidFill>
              </a:rPr>
              <a:t>「オーナーシップ」</a:t>
            </a:r>
            <a:r>
              <a:rPr lang="ja-JP" altLang="en-US" sz="2400" b="1" dirty="0" smtClean="0">
                <a:solidFill>
                  <a:srgbClr val="7030A0"/>
                </a:solidFill>
              </a:rPr>
              <a:t>を確かなものとする。⇒解決に責任をもたせる。</a:t>
            </a:r>
          </a:p>
          <a:p>
            <a:r>
              <a:rPr lang="ja-JP" altLang="en-US" sz="2400" b="1" dirty="0" smtClean="0">
                <a:solidFill>
                  <a:srgbClr val="7030A0"/>
                </a:solidFill>
              </a:rPr>
              <a:t>「問題設定に費やす時間」と「問題解決に費やす時間」の</a:t>
            </a:r>
            <a:r>
              <a:rPr lang="ja-JP" altLang="en-US" sz="2400" b="1" dirty="0" smtClean="0">
                <a:solidFill>
                  <a:srgbClr val="C00000"/>
                </a:solidFill>
              </a:rPr>
              <a:t>比</a:t>
            </a:r>
            <a:r>
              <a:rPr lang="ja-JP" altLang="en-US" sz="2400" b="1" dirty="0" smtClean="0">
                <a:solidFill>
                  <a:srgbClr val="7030A0"/>
                </a:solidFill>
              </a:rPr>
              <a:t>を適切に設定する。</a:t>
            </a:r>
          </a:p>
          <a:p>
            <a:endParaRPr lang="ja-JP" altLang="en-US" sz="2400" b="1" dirty="0" smtClean="0">
              <a:solidFill>
                <a:srgbClr val="7030A0"/>
              </a:solidFill>
            </a:endParaRPr>
          </a:p>
          <a:p>
            <a:endParaRPr lang="ja-JP" altLang="en-US" dirty="0" smtClean="0">
              <a:solidFill>
                <a:srgbClr val="7030A0"/>
              </a:solidFill>
            </a:endParaRPr>
          </a:p>
          <a:p>
            <a:endParaRPr kumimoji="1" lang="en-US" altLang="ja-JP" dirty="0" smtClean="0">
              <a:solidFill>
                <a:srgbClr val="7030A0"/>
              </a:solidFill>
            </a:endParaRPr>
          </a:p>
          <a:p>
            <a:endParaRPr lang="en-US" altLang="ja-JP" dirty="0" smtClean="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pic>
        <p:nvPicPr>
          <p:cNvPr id="1026" name="Picture 2" descr="C:\Documents and Settings\yumi01\デスクトップ\Ｄ：\Ichitaro\kouen\コラボで創る地域医療\cps-zu.jpg"/>
          <p:cNvPicPr>
            <a:picLocks noGrp="1" noChangeAspect="1" noChangeArrowheads="1"/>
          </p:cNvPicPr>
          <p:nvPr>
            <p:ph idx="1"/>
          </p:nvPr>
        </p:nvPicPr>
        <p:blipFill>
          <a:blip r:embed="rId2" cstate="print"/>
          <a:srcRect/>
          <a:stretch>
            <a:fillRect/>
          </a:stretch>
        </p:blipFill>
        <p:spPr bwMode="auto">
          <a:xfrm>
            <a:off x="251520" y="1"/>
            <a:ext cx="8424936" cy="6525344"/>
          </a:xfrm>
          <a:prstGeom prst="rect">
            <a:avLst/>
          </a:prstGeom>
          <a:noFill/>
        </p:spPr>
      </p:pic>
      <p:sp>
        <p:nvSpPr>
          <p:cNvPr id="5" name="テキスト ボックス 4"/>
          <p:cNvSpPr txBox="1"/>
          <p:nvPr/>
        </p:nvSpPr>
        <p:spPr>
          <a:xfrm>
            <a:off x="2555776" y="6396335"/>
            <a:ext cx="3262432" cy="461665"/>
          </a:xfrm>
          <a:prstGeom prst="rect">
            <a:avLst/>
          </a:prstGeom>
          <a:noFill/>
        </p:spPr>
        <p:txBody>
          <a:bodyPr wrap="none" rtlCol="0">
            <a:spAutoFit/>
          </a:bodyPr>
          <a:lstStyle/>
          <a:p>
            <a:r>
              <a:rPr kumimoji="1" lang="ja-JP" altLang="en-US" sz="2400" b="1" dirty="0" smtClean="0">
                <a:solidFill>
                  <a:srgbClr val="C00000"/>
                </a:solidFill>
              </a:rPr>
              <a:t>創造的問題解決の過程</a:t>
            </a:r>
            <a:endParaRPr kumimoji="1" lang="ja-JP" altLang="en-US" sz="24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独創的なアイデアの着想を拒むもの</a:t>
            </a:r>
            <a:br>
              <a:rPr kumimoji="1" lang="ja-JP" altLang="en-US" dirty="0" smtClean="0"/>
            </a:br>
            <a:r>
              <a:rPr kumimoji="1" lang="en-US" altLang="ja-JP" dirty="0" smtClean="0"/>
              <a:t>----</a:t>
            </a:r>
            <a:r>
              <a:rPr lang="en-US" altLang="ja-JP" dirty="0" smtClean="0"/>
              <a:t>Good Ideas Killer----</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t>習慣</a:t>
            </a:r>
          </a:p>
          <a:p>
            <a:r>
              <a:rPr kumimoji="1" lang="ja-JP" altLang="en-US" b="1" dirty="0" smtClean="0"/>
              <a:t>規則と伝統</a:t>
            </a:r>
          </a:p>
          <a:p>
            <a:r>
              <a:rPr kumimoji="1" lang="ja-JP" altLang="en-US" b="1" dirty="0" smtClean="0"/>
              <a:t>現在の心地よさ</a:t>
            </a:r>
          </a:p>
          <a:p>
            <a:r>
              <a:rPr lang="ja-JP" altLang="en-US" b="1" dirty="0" smtClean="0"/>
              <a:t>文化的ブロック</a:t>
            </a:r>
          </a:p>
          <a:p>
            <a:r>
              <a:rPr kumimoji="1" lang="ja-JP" altLang="en-US" b="1" dirty="0" smtClean="0"/>
              <a:t>斉一性への圧力</a:t>
            </a:r>
          </a:p>
          <a:p>
            <a:r>
              <a:rPr lang="ja-JP" altLang="en-US" b="1" dirty="0" smtClean="0"/>
              <a:t>失敗の恐怖（小</a:t>
            </a:r>
            <a:r>
              <a:rPr lang="en-US" altLang="ja-JP" b="1" dirty="0" smtClean="0"/>
              <a:t>5</a:t>
            </a:r>
            <a:r>
              <a:rPr lang="ja-JP" altLang="en-US" b="1" dirty="0" smtClean="0"/>
              <a:t>で急に平凡になる）</a:t>
            </a:r>
          </a:p>
          <a:p>
            <a:r>
              <a:rPr kumimoji="1" lang="ja-JP" altLang="en-US" b="1" dirty="0" smtClean="0"/>
              <a:t>異質であることへのおそれ</a:t>
            </a:r>
            <a:endParaRPr kumimoji="1" lang="ja-JP" alt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アイデアを増やす方法</a:t>
            </a:r>
            <a:br>
              <a:rPr lang="ja-JP" altLang="en-US" dirty="0" smtClean="0"/>
            </a:br>
            <a:r>
              <a:rPr lang="ja-JP" altLang="en-US" sz="2700" dirty="0" smtClean="0">
                <a:solidFill>
                  <a:srgbClr val="7030A0"/>
                </a:solidFill>
              </a:rPr>
              <a:t>ワードダンス法・スキャンパー法</a:t>
            </a:r>
            <a:endParaRPr kumimoji="1" lang="ja-JP" altLang="en-US" sz="2700" dirty="0">
              <a:solidFill>
                <a:srgbClr val="7030A0"/>
              </a:solidFill>
            </a:endParaRPr>
          </a:p>
        </p:txBody>
      </p:sp>
      <p:sp>
        <p:nvSpPr>
          <p:cNvPr id="3" name="コンテンツ プレースホルダ 2"/>
          <p:cNvSpPr>
            <a:spLocks noGrp="1"/>
          </p:cNvSpPr>
          <p:nvPr>
            <p:ph idx="1"/>
          </p:nvPr>
        </p:nvSpPr>
        <p:spPr/>
        <p:txBody>
          <a:bodyPr/>
          <a:lstStyle/>
          <a:p>
            <a:r>
              <a:rPr kumimoji="1" lang="ja-JP" altLang="en-US" dirty="0" smtClean="0">
                <a:solidFill>
                  <a:srgbClr val="7030A0"/>
                </a:solidFill>
              </a:rPr>
              <a:t>ワードダンス</a:t>
            </a:r>
          </a:p>
          <a:p>
            <a:r>
              <a:rPr lang="ja-JP" altLang="en-US" dirty="0" smtClean="0"/>
              <a:t>（例）</a:t>
            </a:r>
            <a:r>
              <a:rPr kumimoji="1" lang="ja-JP" altLang="en-US" dirty="0" smtClean="0"/>
              <a:t>メンバ</a:t>
            </a:r>
            <a:r>
              <a:rPr lang="ja-JP" altLang="en-US" dirty="0" smtClean="0"/>
              <a:t>ーを増やすアイデア</a:t>
            </a:r>
            <a:endParaRPr kumimoji="1" lang="ja-JP" altLang="en-US" dirty="0" smtClean="0"/>
          </a:p>
          <a:p>
            <a:r>
              <a:rPr lang="ja-JP" altLang="en-US" u="sng" dirty="0" smtClean="0"/>
              <a:t>メンバー　　　　・増やす</a:t>
            </a:r>
          </a:p>
          <a:p>
            <a:endParaRPr kumimoji="1" lang="ja-JP" altLang="en-US" u="sng" dirty="0" smtClean="0"/>
          </a:p>
          <a:p>
            <a:r>
              <a:rPr lang="ja-JP" altLang="en-US" u="sng" dirty="0" smtClean="0">
                <a:solidFill>
                  <a:srgbClr val="7030A0"/>
                </a:solidFill>
              </a:rPr>
              <a:t>スキャンパー法</a:t>
            </a:r>
            <a:endParaRPr lang="en-US" altLang="ja-JP" u="sng" dirty="0" smtClean="0">
              <a:solidFill>
                <a:srgbClr val="7030A0"/>
              </a:solidFill>
            </a:endParaRPr>
          </a:p>
          <a:p>
            <a:r>
              <a:rPr lang="en-US" altLang="ja-JP" u="sng" dirty="0" smtClean="0">
                <a:solidFill>
                  <a:schemeClr val="accent2">
                    <a:lumMod val="50000"/>
                  </a:schemeClr>
                </a:solidFill>
              </a:rPr>
              <a:t>Substitute   </a:t>
            </a:r>
            <a:r>
              <a:rPr lang="ja-JP" altLang="en-US" u="sng" dirty="0" smtClean="0">
                <a:solidFill>
                  <a:schemeClr val="accent2">
                    <a:lumMod val="50000"/>
                  </a:schemeClr>
                </a:solidFill>
              </a:rPr>
              <a:t>・</a:t>
            </a:r>
            <a:r>
              <a:rPr lang="en-US" altLang="ja-JP" u="sng" dirty="0" smtClean="0">
                <a:solidFill>
                  <a:schemeClr val="accent2">
                    <a:lumMod val="50000"/>
                  </a:schemeClr>
                </a:solidFill>
              </a:rPr>
              <a:t>Combine  </a:t>
            </a:r>
            <a:r>
              <a:rPr lang="ja-JP" altLang="en-US" u="sng" dirty="0" smtClean="0">
                <a:solidFill>
                  <a:schemeClr val="accent2">
                    <a:lumMod val="50000"/>
                  </a:schemeClr>
                </a:solidFill>
              </a:rPr>
              <a:t>・</a:t>
            </a:r>
            <a:r>
              <a:rPr lang="en-US" altLang="ja-JP" u="sng" dirty="0" smtClean="0">
                <a:solidFill>
                  <a:schemeClr val="accent2">
                    <a:lumMod val="50000"/>
                  </a:schemeClr>
                </a:solidFill>
              </a:rPr>
              <a:t>Adapt</a:t>
            </a:r>
          </a:p>
          <a:p>
            <a:r>
              <a:rPr kumimoji="1" lang="ja-JP" altLang="en-US" u="sng" dirty="0" smtClean="0">
                <a:solidFill>
                  <a:schemeClr val="accent2">
                    <a:lumMod val="50000"/>
                  </a:schemeClr>
                </a:solidFill>
              </a:rPr>
              <a:t>・</a:t>
            </a:r>
            <a:r>
              <a:rPr kumimoji="1" lang="en-US" altLang="ja-JP" u="sng" dirty="0" smtClean="0">
                <a:solidFill>
                  <a:schemeClr val="accent2">
                    <a:lumMod val="50000"/>
                  </a:schemeClr>
                </a:solidFill>
              </a:rPr>
              <a:t>Modify   </a:t>
            </a:r>
            <a:r>
              <a:rPr kumimoji="1" lang="ja-JP" altLang="en-US" u="sng" dirty="0" smtClean="0">
                <a:solidFill>
                  <a:schemeClr val="accent2">
                    <a:lumMod val="50000"/>
                  </a:schemeClr>
                </a:solidFill>
              </a:rPr>
              <a:t>・</a:t>
            </a:r>
            <a:r>
              <a:rPr kumimoji="1" lang="en-US" altLang="ja-JP" u="sng" dirty="0" smtClean="0">
                <a:solidFill>
                  <a:schemeClr val="accent2">
                    <a:lumMod val="50000"/>
                  </a:schemeClr>
                </a:solidFill>
              </a:rPr>
              <a:t>Put to other uses</a:t>
            </a:r>
          </a:p>
          <a:p>
            <a:r>
              <a:rPr lang="ja-JP" altLang="en-US" u="sng" dirty="0" smtClean="0">
                <a:solidFill>
                  <a:schemeClr val="accent2">
                    <a:lumMod val="50000"/>
                  </a:schemeClr>
                </a:solidFill>
              </a:rPr>
              <a:t>・</a:t>
            </a:r>
            <a:r>
              <a:rPr lang="en-US" altLang="ja-JP" u="sng" dirty="0" smtClean="0">
                <a:solidFill>
                  <a:schemeClr val="accent2">
                    <a:lumMod val="50000"/>
                  </a:schemeClr>
                </a:solidFill>
              </a:rPr>
              <a:t>Eliminate   </a:t>
            </a:r>
            <a:r>
              <a:rPr lang="ja-JP" altLang="en-US" u="sng" dirty="0" smtClean="0">
                <a:solidFill>
                  <a:schemeClr val="accent2">
                    <a:lumMod val="50000"/>
                  </a:schemeClr>
                </a:solidFill>
              </a:rPr>
              <a:t>・</a:t>
            </a:r>
            <a:r>
              <a:rPr lang="en-US" altLang="ja-JP" u="sng" dirty="0" smtClean="0">
                <a:solidFill>
                  <a:schemeClr val="accent2">
                    <a:lumMod val="50000"/>
                  </a:schemeClr>
                </a:solidFill>
              </a:rPr>
              <a:t>Rearrange</a:t>
            </a:r>
            <a:endParaRPr kumimoji="1" lang="ja-JP" altLang="en-US" u="sng"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アイデアの精選法・洗練法</a:t>
            </a:r>
            <a:br>
              <a:rPr kumimoji="1" lang="ja-JP" altLang="en-US" dirty="0" smtClean="0"/>
            </a:br>
            <a:endParaRPr kumimoji="1" lang="ja-JP" altLang="en-US" dirty="0"/>
          </a:p>
        </p:txBody>
      </p:sp>
      <p:sp>
        <p:nvSpPr>
          <p:cNvPr id="3" name="コンテンツ プレースホルダ 2"/>
          <p:cNvSpPr>
            <a:spLocks noGrp="1"/>
          </p:cNvSpPr>
          <p:nvPr>
            <p:ph idx="1"/>
          </p:nvPr>
        </p:nvSpPr>
        <p:spPr/>
        <p:txBody>
          <a:bodyPr/>
          <a:lstStyle/>
          <a:p>
            <a:r>
              <a:rPr kumimoji="1" lang="ja-JP" altLang="en-US" sz="3200" b="1" dirty="0" smtClean="0">
                <a:solidFill>
                  <a:srgbClr val="7030A0"/>
                </a:solidFill>
              </a:rPr>
              <a:t>個々のアイデアの精選</a:t>
            </a:r>
          </a:p>
          <a:p>
            <a:r>
              <a:rPr lang="ja-JP" altLang="en-US" dirty="0" smtClean="0"/>
              <a:t>　</a:t>
            </a:r>
            <a:r>
              <a:rPr lang="ja-JP" altLang="en-US" dirty="0" smtClean="0"/>
              <a:t>ハイライト法⇒　ヒットする</a:t>
            </a:r>
          </a:p>
          <a:p>
            <a:endParaRPr kumimoji="1" lang="ja-JP" altLang="en-US" dirty="0" smtClean="0"/>
          </a:p>
          <a:p>
            <a:r>
              <a:rPr lang="ja-JP" altLang="en-US" sz="3200" b="1" dirty="0" smtClean="0">
                <a:solidFill>
                  <a:srgbClr val="7030A0"/>
                </a:solidFill>
              </a:rPr>
              <a:t>複数のアイデアを洗練</a:t>
            </a:r>
          </a:p>
          <a:p>
            <a:r>
              <a:rPr kumimoji="1" lang="ja-JP" altLang="en-US" dirty="0" smtClean="0"/>
              <a:t>　</a:t>
            </a:r>
            <a:r>
              <a:rPr kumimoji="1" lang="ja-JP" altLang="en-US" dirty="0" smtClean="0"/>
              <a:t>クラスターとしてまとめたものを</a:t>
            </a:r>
          </a:p>
          <a:p>
            <a:r>
              <a:rPr lang="ja-JP" altLang="en-US" dirty="0" smtClean="0"/>
              <a:t>　</a:t>
            </a:r>
            <a:r>
              <a:rPr lang="ja-JP" altLang="en-US" dirty="0" smtClean="0"/>
              <a:t>　言い換える</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様々</a:t>
            </a:r>
            <a:r>
              <a:rPr lang="ja-JP" altLang="en-US" dirty="0" smtClean="0"/>
              <a:t>な問題解決</a:t>
            </a:r>
            <a:endParaRPr kumimoji="1" lang="ja-JP" altLang="en-US" dirty="0"/>
          </a:p>
        </p:txBody>
      </p:sp>
      <p:sp>
        <p:nvSpPr>
          <p:cNvPr id="3" name="コンテンツ プレースホルダ 2"/>
          <p:cNvSpPr>
            <a:spLocks noGrp="1"/>
          </p:cNvSpPr>
          <p:nvPr>
            <p:ph idx="1"/>
          </p:nvPr>
        </p:nvSpPr>
        <p:spPr>
          <a:xfrm>
            <a:off x="502920" y="530352"/>
            <a:ext cx="8183880" cy="4914872"/>
          </a:xfrm>
        </p:spPr>
        <p:txBody>
          <a:bodyPr>
            <a:normAutofit fontScale="85000" lnSpcReduction="20000"/>
          </a:bodyPr>
          <a:lstStyle/>
          <a:p>
            <a:r>
              <a:rPr kumimoji="1" lang="en-US" altLang="ja-JP" b="1" dirty="0" smtClean="0"/>
              <a:t>1.</a:t>
            </a:r>
            <a:r>
              <a:rPr kumimoji="1" lang="ja-JP" altLang="en-US" b="1" dirty="0" smtClean="0"/>
              <a:t>定型的問題解決</a:t>
            </a:r>
          </a:p>
          <a:p>
            <a:r>
              <a:rPr lang="ja-JP" altLang="en-US" sz="2600" dirty="0" smtClean="0"/>
              <a:t>　</a:t>
            </a:r>
            <a:r>
              <a:rPr lang="ja-JP" altLang="en-US" sz="2600" b="1" dirty="0" smtClean="0">
                <a:solidFill>
                  <a:srgbClr val="7030A0"/>
                </a:solidFill>
              </a:rPr>
              <a:t>日本の学校教育における問題解決</a:t>
            </a:r>
            <a:endParaRPr lang="zh-TW" altLang="en-US" sz="2600" b="1" dirty="0" smtClean="0">
              <a:solidFill>
                <a:srgbClr val="7030A0"/>
              </a:solidFill>
            </a:endParaRPr>
          </a:p>
          <a:p>
            <a:pPr>
              <a:buNone/>
            </a:pPr>
            <a:r>
              <a:rPr lang="ja-JP" altLang="en-US" dirty="0" smtClean="0">
                <a:solidFill>
                  <a:srgbClr val="0070C0"/>
                </a:solidFill>
              </a:rPr>
              <a:t>　</a:t>
            </a:r>
            <a:r>
              <a:rPr lang="ja-JP" altLang="en-US" sz="2400" b="1" dirty="0" smtClean="0">
                <a:solidFill>
                  <a:srgbClr val="0070C0"/>
                </a:solidFill>
              </a:rPr>
              <a:t>・問題が与えられており、解決に必要な要素がすべて定義されている。工夫することで正解にたどりつける。日本の学校のほぼ全ての問題解決はこれである</a:t>
            </a:r>
            <a:r>
              <a:rPr lang="ja-JP" altLang="en-US" sz="2000" dirty="0" smtClean="0">
                <a:solidFill>
                  <a:srgbClr val="0070C0"/>
                </a:solidFill>
              </a:rPr>
              <a:t>。</a:t>
            </a:r>
            <a:endParaRPr kumimoji="1" lang="ja-JP" altLang="en-US" sz="2000" dirty="0" smtClean="0">
              <a:solidFill>
                <a:srgbClr val="0070C0"/>
              </a:solidFill>
            </a:endParaRPr>
          </a:p>
          <a:p>
            <a:r>
              <a:rPr lang="en-US" altLang="ja-JP" b="1" dirty="0" smtClean="0"/>
              <a:t>2.</a:t>
            </a:r>
            <a:r>
              <a:rPr lang="ja-JP" altLang="en-US" b="1" dirty="0" smtClean="0"/>
              <a:t>創造的問題解決</a:t>
            </a:r>
            <a:endParaRPr lang="en-US" altLang="ja-JP" b="1" dirty="0" smtClean="0"/>
          </a:p>
          <a:p>
            <a:r>
              <a:rPr lang="en-US" altLang="ja-JP" b="1" dirty="0" smtClean="0">
                <a:solidFill>
                  <a:srgbClr val="7030A0"/>
                </a:solidFill>
              </a:rPr>
              <a:t> </a:t>
            </a:r>
            <a:r>
              <a:rPr lang="ja-JP" altLang="en-US" sz="2600" b="1" dirty="0" smtClean="0">
                <a:solidFill>
                  <a:srgbClr val="7030A0"/>
                </a:solidFill>
              </a:rPr>
              <a:t>現実社会における問題解決</a:t>
            </a:r>
            <a:endParaRPr lang="en-US" altLang="ja-JP" sz="2600" b="1" dirty="0" smtClean="0">
              <a:solidFill>
                <a:srgbClr val="7030A0"/>
              </a:solidFill>
            </a:endParaRPr>
          </a:p>
          <a:p>
            <a:r>
              <a:rPr lang="ja-JP" altLang="en-US" sz="2400" b="1" dirty="0" smtClean="0">
                <a:solidFill>
                  <a:srgbClr val="0070C0"/>
                </a:solidFill>
              </a:rPr>
              <a:t>表出されている現象は比較的単純であるが、その背後には複数の要因が複雑に絡んでおり、何が本質的な問題であるかがわかりにくい。いじめ、多発する事故、</a:t>
            </a:r>
            <a:endParaRPr lang="ja-JP" altLang="en-US" dirty="0" smtClean="0"/>
          </a:p>
          <a:p>
            <a:r>
              <a:rPr kumimoji="1" lang="en-US" altLang="ja-JP" b="1" dirty="0" smtClean="0"/>
              <a:t>3.</a:t>
            </a:r>
            <a:r>
              <a:rPr lang="ja-JP" altLang="en-US" b="1" dirty="0" smtClean="0"/>
              <a:t>半創造的問題解決</a:t>
            </a:r>
          </a:p>
          <a:p>
            <a:r>
              <a:rPr lang="ja-JP" altLang="en-US" sz="2600" b="1" dirty="0" smtClean="0">
                <a:solidFill>
                  <a:srgbClr val="7030A0"/>
                </a:solidFill>
              </a:rPr>
              <a:t>上記二つの中間にある問題解決</a:t>
            </a:r>
          </a:p>
          <a:p>
            <a:r>
              <a:rPr lang="ja-JP" altLang="en-US" b="1" dirty="0" smtClean="0"/>
              <a:t>　例</a:t>
            </a:r>
            <a:r>
              <a:rPr lang="en-US" altLang="ja-JP" b="1" dirty="0" smtClean="0"/>
              <a:t>:  </a:t>
            </a:r>
            <a:r>
              <a:rPr lang="ja-JP" altLang="en-US" b="1" dirty="0" smtClean="0"/>
              <a:t>専門的なコンピューター・プログラム</a:t>
            </a:r>
          </a:p>
          <a:p>
            <a:r>
              <a:rPr lang="ja-JP" altLang="en-US" sz="2400" b="1" dirty="0" smtClean="0">
                <a:solidFill>
                  <a:srgbClr val="00B050"/>
                </a:solidFill>
              </a:rPr>
              <a:t>（弓野の例）アルファベットロケット</a:t>
            </a:r>
            <a:r>
              <a:rPr lang="en-US" altLang="ja-JP" sz="2400" b="1" dirty="0" smtClean="0">
                <a:solidFill>
                  <a:srgbClr val="00B050"/>
                </a:solidFill>
              </a:rPr>
              <a:t>,</a:t>
            </a:r>
            <a:r>
              <a:rPr lang="ja-JP" altLang="en-US" sz="2400" b="1" dirty="0" smtClean="0">
                <a:solidFill>
                  <a:srgbClr val="00B050"/>
                </a:solidFill>
              </a:rPr>
              <a:t>タイピング、小</a:t>
            </a:r>
            <a:r>
              <a:rPr lang="en-US" altLang="ja-JP" sz="2400" b="1" dirty="0" smtClean="0">
                <a:solidFill>
                  <a:srgbClr val="00B050"/>
                </a:solidFill>
              </a:rPr>
              <a:t>5</a:t>
            </a:r>
            <a:r>
              <a:rPr lang="ja-JP" altLang="en-US" sz="2400" b="1" dirty="0" smtClean="0">
                <a:solidFill>
                  <a:srgbClr val="00B050"/>
                </a:solidFill>
              </a:rPr>
              <a:t>・</a:t>
            </a:r>
            <a:r>
              <a:rPr lang="en-US" altLang="ja-JP" sz="2400" b="1" dirty="0" smtClean="0">
                <a:solidFill>
                  <a:srgbClr val="00B050"/>
                </a:solidFill>
              </a:rPr>
              <a:t>6</a:t>
            </a:r>
            <a:r>
              <a:rPr lang="ja-JP" altLang="en-US" sz="2400" b="1" dirty="0" smtClean="0">
                <a:solidFill>
                  <a:srgbClr val="00B050"/>
                </a:solidFill>
              </a:rPr>
              <a:t>英語学習ロケット⇒　弓野教育研究所</a:t>
            </a:r>
            <a:r>
              <a:rPr lang="en-US" altLang="ja-JP" sz="2400" b="1" dirty="0" smtClean="0">
                <a:solidFill>
                  <a:srgbClr val="00B050"/>
                </a:solidFill>
              </a:rPr>
              <a:t>HP</a:t>
            </a:r>
            <a:r>
              <a:rPr lang="ja-JP" altLang="en-US" sz="2400" b="1" dirty="0" smtClean="0">
                <a:solidFill>
                  <a:srgbClr val="00B050"/>
                </a:solidFill>
              </a:rPr>
              <a:t>（</a:t>
            </a:r>
            <a:r>
              <a:rPr lang="en-US" altLang="ja-JP" sz="2400" b="1" dirty="0" smtClean="0">
                <a:solidFill>
                  <a:srgbClr val="00B050"/>
                </a:solidFill>
                <a:hlinkClick r:id="rId2"/>
              </a:rPr>
              <a:t>http://dyumiken.com/</a:t>
            </a:r>
            <a:r>
              <a:rPr lang="ja-JP" altLang="en-US" sz="2400" b="1" dirty="0" smtClean="0">
                <a:solidFill>
                  <a:srgbClr val="00B050"/>
                </a:solidFill>
              </a:rPr>
              <a:t>参照）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ブレイン・ストーミングの</a:t>
            </a:r>
            <a:r>
              <a:rPr lang="en-US" altLang="ja-JP" dirty="0" smtClean="0"/>
              <a:t>4</a:t>
            </a:r>
            <a:r>
              <a:rPr lang="ja-JP" altLang="en-US" dirty="0" smtClean="0"/>
              <a:t>原則</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NY</a:t>
            </a:r>
            <a:r>
              <a:rPr lang="ja-JP" altLang="en-US" dirty="0" smtClean="0"/>
              <a:t>州立大バッファロー校（創造性開発コース）</a:t>
            </a:r>
          </a:p>
          <a:p>
            <a:r>
              <a:rPr lang="ja-JP" altLang="en-US" dirty="0" smtClean="0"/>
              <a:t>　</a:t>
            </a:r>
            <a:r>
              <a:rPr lang="ja-JP" altLang="en-US" sz="2400" dirty="0" smtClean="0"/>
              <a:t>設立者</a:t>
            </a:r>
            <a:r>
              <a:rPr lang="en-US" altLang="ja-JP" sz="2400" dirty="0" smtClean="0"/>
              <a:t>: </a:t>
            </a:r>
            <a:r>
              <a:rPr lang="ja-JP" altLang="en-US" sz="2400" b="1" dirty="0" smtClean="0"/>
              <a:t>アレックス・</a:t>
            </a:r>
            <a:r>
              <a:rPr lang="en-US" altLang="ja-JP" sz="2400" b="1" dirty="0" smtClean="0"/>
              <a:t> </a:t>
            </a:r>
            <a:r>
              <a:rPr lang="ja-JP" altLang="en-US" sz="2400" b="1" dirty="0" smtClean="0"/>
              <a:t>オズボーン</a:t>
            </a:r>
          </a:p>
          <a:p>
            <a:r>
              <a:rPr lang="en-US" altLang="ja-JP" dirty="0" smtClean="0">
                <a:solidFill>
                  <a:srgbClr val="00B050"/>
                </a:solidFill>
              </a:rPr>
              <a:t>------------------------------------</a:t>
            </a:r>
            <a:endParaRPr lang="ja-JP" altLang="en-US" dirty="0" smtClean="0">
              <a:solidFill>
                <a:srgbClr val="00B050"/>
              </a:solidFill>
            </a:endParaRPr>
          </a:p>
          <a:p>
            <a:r>
              <a:rPr lang="en-US" altLang="ja-JP" b="1" dirty="0" smtClean="0">
                <a:solidFill>
                  <a:srgbClr val="00B050"/>
                </a:solidFill>
              </a:rPr>
              <a:t>&lt;</a:t>
            </a:r>
            <a:r>
              <a:rPr lang="ja-JP" altLang="en-US" b="1" dirty="0" smtClean="0">
                <a:solidFill>
                  <a:srgbClr val="00B050"/>
                </a:solidFill>
              </a:rPr>
              <a:t>創造的なアイデアを得るための原則</a:t>
            </a:r>
            <a:r>
              <a:rPr lang="en-US" altLang="ja-JP" b="1" dirty="0" smtClean="0">
                <a:solidFill>
                  <a:srgbClr val="00B050"/>
                </a:solidFill>
              </a:rPr>
              <a:t>&gt;</a:t>
            </a:r>
            <a:endParaRPr lang="ja-JP" altLang="en-US" b="1" dirty="0" smtClean="0">
              <a:solidFill>
                <a:srgbClr val="00B050"/>
              </a:solidFill>
            </a:endParaRPr>
          </a:p>
          <a:p>
            <a:endParaRPr lang="ja-JP" altLang="en-US" b="1" dirty="0" smtClean="0">
              <a:solidFill>
                <a:srgbClr val="00B050"/>
              </a:solidFill>
            </a:endParaRPr>
          </a:p>
          <a:p>
            <a:r>
              <a:rPr lang="ja-JP" altLang="en-US" sz="3200" b="1" dirty="0" smtClean="0">
                <a:solidFill>
                  <a:srgbClr val="7030A0"/>
                </a:solidFill>
              </a:rPr>
              <a:t>①アイデアの判断延期、</a:t>
            </a:r>
          </a:p>
          <a:p>
            <a:r>
              <a:rPr lang="ja-JP" altLang="en-US" sz="3200" b="1" dirty="0" smtClean="0">
                <a:solidFill>
                  <a:srgbClr val="7030A0"/>
                </a:solidFill>
              </a:rPr>
              <a:t>②多いほどいい、</a:t>
            </a:r>
          </a:p>
          <a:p>
            <a:r>
              <a:rPr lang="ja-JP" altLang="en-US" sz="3200" b="1" dirty="0" smtClean="0">
                <a:solidFill>
                  <a:srgbClr val="7030A0"/>
                </a:solidFill>
              </a:rPr>
              <a:t>③自由奔放ほどいい、</a:t>
            </a:r>
          </a:p>
          <a:p>
            <a:r>
              <a:rPr lang="ja-JP" altLang="en-US" sz="3200" b="1" dirty="0" smtClean="0">
                <a:solidFill>
                  <a:srgbClr val="7030A0"/>
                </a:solidFill>
              </a:rPr>
              <a:t>④他者のアイデアの改良を歓迎</a:t>
            </a:r>
            <a:r>
              <a:rPr lang="ja-JP" altLang="en-US" dirty="0" smtClean="0">
                <a:solidFill>
                  <a:srgbClr val="00B050"/>
                </a:solidFill>
              </a:rPr>
              <a:t>　</a:t>
            </a:r>
          </a:p>
          <a:p>
            <a:pPr>
              <a:buNone/>
            </a:pPr>
            <a:endParaRPr lang="ja-JP" altLang="en-US" sz="3200" dirty="0" smtClean="0">
              <a:solidFill>
                <a:srgbClr val="00B050"/>
              </a:solidFill>
            </a:endParaRPr>
          </a:p>
          <a:p>
            <a:pPr>
              <a:buNone/>
            </a:pP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ブレイン・ライティング法</a:t>
            </a:r>
            <a:br>
              <a:rPr kumimoji="1" lang="ja-JP" altLang="en-US" dirty="0" smtClean="0"/>
            </a:br>
            <a:r>
              <a:rPr lang="en-US" altLang="ja-JP" sz="2700" dirty="0" smtClean="0">
                <a:solidFill>
                  <a:srgbClr val="00B050"/>
                </a:solidFill>
              </a:rPr>
              <a:t>--- </a:t>
            </a:r>
            <a:r>
              <a:rPr lang="ja-JP" altLang="en-US" sz="2700" dirty="0" smtClean="0">
                <a:solidFill>
                  <a:srgbClr val="00B050"/>
                </a:solidFill>
              </a:rPr>
              <a:t>全ての参加者がアイデアを考える</a:t>
            </a:r>
            <a:r>
              <a:rPr lang="en-US" altLang="ja-JP" sz="2700" dirty="0" smtClean="0">
                <a:solidFill>
                  <a:srgbClr val="00B050"/>
                </a:solidFill>
              </a:rPr>
              <a:t>----</a:t>
            </a:r>
            <a:endParaRPr kumimoji="1" lang="ja-JP" altLang="en-US" sz="2700" dirty="0">
              <a:solidFill>
                <a:srgbClr val="00B050"/>
              </a:solidFill>
            </a:endParaRPr>
          </a:p>
        </p:txBody>
      </p:sp>
      <p:sp>
        <p:nvSpPr>
          <p:cNvPr id="3" name="コンテンツ プレースホルダ 2"/>
          <p:cNvSpPr>
            <a:spLocks noGrp="1"/>
          </p:cNvSpPr>
          <p:nvPr>
            <p:ph idx="1"/>
          </p:nvPr>
        </p:nvSpPr>
        <p:spPr/>
        <p:txBody>
          <a:bodyPr/>
          <a:lstStyle/>
          <a:p>
            <a:r>
              <a:rPr kumimoji="1" lang="en-US" altLang="ja-JP" b="1" dirty="0" smtClean="0"/>
              <a:t>1.</a:t>
            </a:r>
            <a:r>
              <a:rPr kumimoji="1" lang="ja-JP" altLang="en-US" b="1" dirty="0" smtClean="0"/>
              <a:t>挑戦への意見表明（解決する問題）を書く</a:t>
            </a:r>
          </a:p>
          <a:p>
            <a:r>
              <a:rPr lang="en-US" altLang="ja-JP" b="1" dirty="0" smtClean="0"/>
              <a:t>2.</a:t>
            </a:r>
            <a:r>
              <a:rPr lang="ja-JP" altLang="en-US" b="1" dirty="0" smtClean="0"/>
              <a:t>ブレイン・ストーミングの</a:t>
            </a:r>
            <a:r>
              <a:rPr lang="en-US" altLang="ja-JP" b="1" dirty="0" smtClean="0"/>
              <a:t>4</a:t>
            </a:r>
            <a:r>
              <a:rPr lang="ja-JP" altLang="en-US" b="1" dirty="0" smtClean="0"/>
              <a:t>原則</a:t>
            </a:r>
            <a:r>
              <a:rPr lang="en-US" altLang="ja-JP" b="1" dirty="0" smtClean="0"/>
              <a:t>—</a:t>
            </a:r>
            <a:r>
              <a:rPr lang="ja-JP" altLang="en-US" b="1" dirty="0" smtClean="0"/>
              <a:t>おさらい</a:t>
            </a:r>
          </a:p>
          <a:p>
            <a:r>
              <a:rPr kumimoji="1" lang="en-US" altLang="ja-JP" b="1" dirty="0" smtClean="0"/>
              <a:t>3.</a:t>
            </a:r>
            <a:r>
              <a:rPr kumimoji="1" lang="ja-JP" altLang="en-US" b="1" dirty="0" smtClean="0"/>
              <a:t>三つのアイデアを静かに考え、一段目にかく</a:t>
            </a:r>
          </a:p>
          <a:p>
            <a:r>
              <a:rPr lang="en-US" altLang="ja-JP" b="1" dirty="0" smtClean="0"/>
              <a:t>4. 3</a:t>
            </a:r>
            <a:r>
              <a:rPr lang="ja-JP" altLang="en-US" b="1" dirty="0" smtClean="0"/>
              <a:t>分経ったら、時計回りで次の人にわたす</a:t>
            </a:r>
            <a:endParaRPr kumimoji="1" lang="ja-JP" alt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この時間の「意見表明」を創る</a:t>
            </a:r>
            <a:endParaRPr kumimoji="1" lang="ja-JP" altLang="en-US" dirty="0"/>
          </a:p>
        </p:txBody>
      </p:sp>
      <p:sp>
        <p:nvSpPr>
          <p:cNvPr id="3" name="コンテンツ プレースホルダ 2"/>
          <p:cNvSpPr>
            <a:spLocks noGrp="1"/>
          </p:cNvSpPr>
          <p:nvPr>
            <p:ph idx="1"/>
          </p:nvPr>
        </p:nvSpPr>
        <p:spPr/>
        <p:txBody>
          <a:bodyPr/>
          <a:lstStyle/>
          <a:p>
            <a:r>
              <a:rPr lang="ja-JP" altLang="en-US" sz="2000" b="1" dirty="0" smtClean="0">
                <a:solidFill>
                  <a:srgbClr val="7030A0"/>
                </a:solidFill>
              </a:rPr>
              <a:t>例</a:t>
            </a:r>
            <a:r>
              <a:rPr lang="en-US" altLang="ja-JP" sz="2000" b="1" dirty="0" smtClean="0">
                <a:solidFill>
                  <a:srgbClr val="7030A0"/>
                </a:solidFill>
              </a:rPr>
              <a:t>: </a:t>
            </a:r>
            <a:r>
              <a:rPr kumimoji="1" lang="en-US" altLang="ja-JP" sz="2000" b="1" dirty="0" smtClean="0">
                <a:solidFill>
                  <a:srgbClr val="7030A0"/>
                </a:solidFill>
              </a:rPr>
              <a:t>&lt;</a:t>
            </a:r>
            <a:r>
              <a:rPr kumimoji="1" lang="ja-JP" altLang="en-US" sz="2000" b="1" dirty="0" smtClean="0">
                <a:solidFill>
                  <a:srgbClr val="7030A0"/>
                </a:solidFill>
              </a:rPr>
              <a:t>意見</a:t>
            </a:r>
            <a:r>
              <a:rPr lang="ja-JP" altLang="en-US" sz="2000" b="1" dirty="0" smtClean="0">
                <a:solidFill>
                  <a:srgbClr val="7030A0"/>
                </a:solidFill>
              </a:rPr>
              <a:t>表明</a:t>
            </a:r>
            <a:r>
              <a:rPr kumimoji="1" lang="ja-JP" altLang="en-US" sz="2000" b="1" dirty="0" smtClean="0">
                <a:solidFill>
                  <a:srgbClr val="7030A0"/>
                </a:solidFill>
              </a:rPr>
              <a:t>スターター</a:t>
            </a:r>
            <a:r>
              <a:rPr kumimoji="1" lang="en-US" altLang="ja-JP" sz="2000" b="1" dirty="0" smtClean="0">
                <a:solidFill>
                  <a:srgbClr val="7030A0"/>
                </a:solidFill>
              </a:rPr>
              <a:t>:(</a:t>
            </a:r>
            <a:r>
              <a:rPr kumimoji="1" lang="ja-JP" altLang="en-US" sz="2000" b="1" dirty="0" smtClean="0">
                <a:solidFill>
                  <a:srgbClr val="7030A0"/>
                </a:solidFill>
              </a:rPr>
              <a:t>願い</a:t>
            </a:r>
            <a:r>
              <a:rPr kumimoji="1" lang="en-US" altLang="ja-JP" sz="2000" b="1" dirty="0" smtClean="0">
                <a:solidFill>
                  <a:srgbClr val="7030A0"/>
                </a:solidFill>
              </a:rPr>
              <a:t>, </a:t>
            </a:r>
            <a:r>
              <a:rPr kumimoji="1" lang="ja-JP" altLang="en-US" sz="2000" b="1" dirty="0" smtClean="0">
                <a:solidFill>
                  <a:srgbClr val="7030A0"/>
                </a:solidFill>
              </a:rPr>
              <a:t>目標</a:t>
            </a:r>
            <a:r>
              <a:rPr kumimoji="1" lang="en-US" altLang="ja-JP" sz="2000" b="1" dirty="0" smtClean="0">
                <a:solidFill>
                  <a:srgbClr val="7030A0"/>
                </a:solidFill>
              </a:rPr>
              <a:t>,</a:t>
            </a:r>
            <a:r>
              <a:rPr kumimoji="1" lang="ja-JP" altLang="en-US" sz="2000" b="1" dirty="0" smtClean="0">
                <a:solidFill>
                  <a:srgbClr val="7030A0"/>
                </a:solidFill>
              </a:rPr>
              <a:t>挑戦</a:t>
            </a:r>
            <a:r>
              <a:rPr kumimoji="1" lang="en-US" altLang="ja-JP" sz="2000" b="1" dirty="0" smtClean="0">
                <a:solidFill>
                  <a:srgbClr val="7030A0"/>
                </a:solidFill>
              </a:rPr>
              <a:t>, &gt;</a:t>
            </a:r>
            <a:r>
              <a:rPr lang="ja-JP" altLang="en-US" b="1" dirty="0" smtClean="0">
                <a:solidFill>
                  <a:srgbClr val="C00000"/>
                </a:solidFill>
              </a:rPr>
              <a:t>例題</a:t>
            </a:r>
            <a:r>
              <a:rPr lang="en-US" altLang="ja-JP" b="1" dirty="0" smtClean="0">
                <a:solidFill>
                  <a:srgbClr val="C00000"/>
                </a:solidFill>
              </a:rPr>
              <a:t>:</a:t>
            </a:r>
            <a:r>
              <a:rPr kumimoji="1" lang="ja-JP" altLang="en-US" b="1" dirty="0" smtClean="0">
                <a:solidFill>
                  <a:srgbClr val="00B050"/>
                </a:solidFill>
              </a:rPr>
              <a:t>地域の認知症の患者を少なく</a:t>
            </a:r>
            <a:r>
              <a:rPr lang="ja-JP" altLang="en-US" b="1" dirty="0" smtClean="0">
                <a:solidFill>
                  <a:srgbClr val="00B050"/>
                </a:solidFill>
              </a:rPr>
              <a:t>したいな！</a:t>
            </a:r>
          </a:p>
          <a:p>
            <a:endParaRPr lang="ja-JP" altLang="en-US" b="1" dirty="0" smtClean="0"/>
          </a:p>
          <a:p>
            <a:r>
              <a:rPr lang="en-US" altLang="ja-JP" b="1" dirty="0" smtClean="0"/>
              <a:t>&lt;</a:t>
            </a:r>
            <a:r>
              <a:rPr lang="ja-JP" altLang="en-US" b="1" dirty="0" smtClean="0"/>
              <a:t>これを解決可能な問題に書き換える</a:t>
            </a:r>
            <a:r>
              <a:rPr lang="en-US" altLang="ja-JP" b="1" dirty="0" smtClean="0"/>
              <a:t>&gt;</a:t>
            </a:r>
            <a:endParaRPr lang="ja-JP" altLang="en-US" b="1" dirty="0" smtClean="0"/>
          </a:p>
          <a:p>
            <a:endParaRPr kumimoji="1" lang="ja-JP" altLang="en-US" dirty="0" smtClean="0"/>
          </a:p>
          <a:p>
            <a:r>
              <a:rPr lang="ja-JP" altLang="en-US" sz="2000" b="1" dirty="0" smtClean="0">
                <a:solidFill>
                  <a:srgbClr val="0070C0"/>
                </a:solidFill>
              </a:rPr>
              <a:t>専門家、地域、地域住民、地域ネット</a:t>
            </a:r>
          </a:p>
          <a:p>
            <a:endParaRPr lang="ja-JP" altLang="en-US" sz="2000" b="1" dirty="0" smtClean="0">
              <a:solidFill>
                <a:srgbClr val="0070C0"/>
              </a:solidFill>
            </a:endParaRPr>
          </a:p>
          <a:p>
            <a:r>
              <a:rPr lang="ja-JP" altLang="en-US" sz="2000" b="1" dirty="0" smtClean="0">
                <a:solidFill>
                  <a:srgbClr val="0070C0"/>
                </a:solidFill>
              </a:rPr>
              <a:t>何</a:t>
            </a:r>
            <a:r>
              <a:rPr lang="en-US" altLang="ja-JP" sz="2000" b="1" dirty="0" smtClean="0">
                <a:solidFill>
                  <a:srgbClr val="0070C0"/>
                </a:solidFill>
              </a:rPr>
              <a:t>%</a:t>
            </a:r>
            <a:r>
              <a:rPr lang="ja-JP" altLang="en-US" sz="2000" b="1" dirty="0" smtClean="0">
                <a:solidFill>
                  <a:srgbClr val="0070C0"/>
                </a:solidFill>
              </a:rPr>
              <a:t>を目標にするか</a:t>
            </a:r>
            <a:r>
              <a:rPr lang="en-US" altLang="ja-JP" sz="2000" b="1" dirty="0" smtClean="0">
                <a:solidFill>
                  <a:srgbClr val="0070C0"/>
                </a:solidFill>
              </a:rPr>
              <a:t>?</a:t>
            </a:r>
          </a:p>
          <a:p>
            <a:pPr>
              <a:buNone/>
            </a:pPr>
            <a:endParaRPr lang="ja-JP" altLang="en-US" dirty="0" smtClean="0"/>
          </a:p>
          <a:p>
            <a:endParaRPr kumimoji="1"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ブレイン・ライティング</a:t>
            </a:r>
            <a:r>
              <a:rPr kumimoji="1" lang="en-US" altLang="ja-JP" dirty="0" smtClean="0"/>
              <a:t>-</a:t>
            </a:r>
            <a:r>
              <a:rPr kumimoji="1" lang="ja-JP" altLang="en-US" dirty="0" smtClean="0"/>
              <a:t>開始</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t>最初の</a:t>
            </a:r>
            <a:r>
              <a:rPr lang="en-US" altLang="ja-JP" b="1" dirty="0" smtClean="0"/>
              <a:t>3</a:t>
            </a:r>
            <a:r>
              <a:rPr lang="ja-JP" altLang="en-US" b="1" dirty="0" smtClean="0"/>
              <a:t>分間に出たアイデアの内、いいもの</a:t>
            </a:r>
            <a:r>
              <a:rPr lang="en-US" altLang="ja-JP" b="1" dirty="0" smtClean="0"/>
              <a:t>3</a:t>
            </a:r>
            <a:r>
              <a:rPr lang="ja-JP" altLang="en-US" b="1" dirty="0" err="1" smtClean="0"/>
              <a:t>つを</a:t>
            </a:r>
            <a:r>
              <a:rPr lang="ja-JP" altLang="en-US" b="1" dirty="0" smtClean="0"/>
              <a:t>第一行に書く。繰り返す。</a:t>
            </a:r>
          </a:p>
          <a:p>
            <a:r>
              <a:rPr lang="en-US" altLang="ja-JP" b="1" dirty="0" smtClean="0"/>
              <a:t>3×6=18</a:t>
            </a:r>
            <a:r>
              <a:rPr lang="ja-JP" altLang="en-US" b="1" dirty="0" smtClean="0"/>
              <a:t>のオリジナルなアイデアを考える</a:t>
            </a:r>
          </a:p>
          <a:p>
            <a:r>
              <a:rPr kumimoji="1" lang="ja-JP" altLang="en-US" b="1" dirty="0" smtClean="0"/>
              <a:t>合図があったら、時計回りに次ぎの人に渡す</a:t>
            </a:r>
          </a:p>
          <a:p>
            <a:r>
              <a:rPr kumimoji="1" lang="ja-JP" altLang="en-US" b="1" dirty="0" smtClean="0"/>
              <a:t>いいアイデアが出てる間は、それを書く</a:t>
            </a:r>
          </a:p>
          <a:p>
            <a:r>
              <a:rPr lang="ja-JP" altLang="en-US" b="1" dirty="0" smtClean="0"/>
              <a:t>他の人のアイデアを改良してもいい</a:t>
            </a:r>
          </a:p>
          <a:p>
            <a:r>
              <a:rPr lang="ja-JP" altLang="en-US" b="1" dirty="0" smtClean="0"/>
              <a:t>ブレインストーミングの</a:t>
            </a:r>
            <a:r>
              <a:rPr lang="en-US" altLang="ja-JP" b="1" dirty="0" smtClean="0"/>
              <a:t>4</a:t>
            </a:r>
            <a:r>
              <a:rPr lang="ja-JP" altLang="en-US" b="1" dirty="0" smtClean="0"/>
              <a:t>原則を守る</a:t>
            </a:r>
          </a:p>
          <a:p>
            <a:endParaRPr kumimoji="1"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en-US" altLang="ja-JP" sz="2400" b="1" dirty="0" smtClean="0">
                <a:solidFill>
                  <a:srgbClr val="7030A0"/>
                </a:solidFill>
              </a:rPr>
              <a:t>&lt;</a:t>
            </a:r>
            <a:r>
              <a:rPr kumimoji="1" lang="ja-JP" altLang="en-US" sz="2400" b="1" dirty="0" smtClean="0">
                <a:solidFill>
                  <a:srgbClr val="7030A0"/>
                </a:solidFill>
              </a:rPr>
              <a:t>終了時点で手元にある反応紙から</a:t>
            </a:r>
            <a:r>
              <a:rPr kumimoji="1" lang="en-US" altLang="ja-JP" sz="2400" b="1" dirty="0" smtClean="0">
                <a:solidFill>
                  <a:srgbClr val="7030A0"/>
                </a:solidFill>
              </a:rPr>
              <a:t>&gt;</a:t>
            </a:r>
            <a:endParaRPr kumimoji="1" lang="ja-JP" altLang="en-US" sz="2400" b="1" dirty="0" smtClean="0">
              <a:solidFill>
                <a:srgbClr val="7030A0"/>
              </a:solidFill>
            </a:endParaRPr>
          </a:p>
          <a:p>
            <a:r>
              <a:rPr lang="ja-JP" altLang="en-US" b="1" dirty="0" smtClean="0"/>
              <a:t>　</a:t>
            </a:r>
            <a:r>
              <a:rPr lang="en-US" altLang="ja-JP" b="1" dirty="0" smtClean="0"/>
              <a:t>3</a:t>
            </a:r>
            <a:r>
              <a:rPr lang="ja-JP" altLang="en-US" b="1" dirty="0" err="1" smtClean="0"/>
              <a:t>つの</a:t>
            </a:r>
            <a:r>
              <a:rPr lang="ja-JP" altLang="en-US" b="1" dirty="0" smtClean="0"/>
              <a:t>優れたアイデアを選ぶ</a:t>
            </a:r>
          </a:p>
          <a:p>
            <a:endParaRPr kumimoji="1" lang="ja-JP" altLang="en-US" b="1" dirty="0" smtClean="0"/>
          </a:p>
          <a:p>
            <a:r>
              <a:rPr lang="en-US" altLang="ja-JP" sz="2400" b="1" dirty="0" smtClean="0">
                <a:solidFill>
                  <a:srgbClr val="7030A0"/>
                </a:solidFill>
              </a:rPr>
              <a:t>&lt;</a:t>
            </a:r>
            <a:r>
              <a:rPr lang="ja-JP" altLang="en-US" sz="2400" b="1" dirty="0" smtClean="0">
                <a:solidFill>
                  <a:srgbClr val="7030A0"/>
                </a:solidFill>
              </a:rPr>
              <a:t>グループの世話人が司会して</a:t>
            </a:r>
            <a:r>
              <a:rPr lang="en-US" altLang="ja-JP" sz="2400" b="1" dirty="0" smtClean="0">
                <a:solidFill>
                  <a:srgbClr val="7030A0"/>
                </a:solidFill>
              </a:rPr>
              <a:t>&gt;</a:t>
            </a:r>
            <a:endParaRPr lang="ja-JP" altLang="en-US" b="1" dirty="0" smtClean="0">
              <a:solidFill>
                <a:srgbClr val="7030A0"/>
              </a:solidFill>
            </a:endParaRPr>
          </a:p>
          <a:p>
            <a:r>
              <a:rPr kumimoji="1" lang="ja-JP" altLang="en-US" b="1" dirty="0" smtClean="0"/>
              <a:t>  グループ</a:t>
            </a:r>
            <a:r>
              <a:rPr lang="ja-JP" altLang="en-US" b="1" dirty="0" smtClean="0"/>
              <a:t>内で</a:t>
            </a:r>
            <a:r>
              <a:rPr lang="en-US" altLang="ja-JP" b="1" dirty="0" smtClean="0"/>
              <a:t>5</a:t>
            </a:r>
            <a:r>
              <a:rPr lang="ja-JP" altLang="en-US" b="1" dirty="0" err="1" smtClean="0"/>
              <a:t>つの</a:t>
            </a:r>
            <a:r>
              <a:rPr lang="ja-JP" altLang="en-US" b="1" dirty="0" smtClean="0"/>
              <a:t>優れたアイデアを選ぶ</a:t>
            </a:r>
            <a:endParaRPr lang="en-US" altLang="ja-JP" b="1" dirty="0" smtClean="0"/>
          </a:p>
          <a:p>
            <a:endParaRPr lang="en-US" altLang="ja-JP" dirty="0" smtClean="0"/>
          </a:p>
          <a:p>
            <a:r>
              <a:rPr lang="ja-JP" altLang="en-US" b="1" dirty="0" smtClean="0"/>
              <a:t>黒板に掲示する。</a:t>
            </a:r>
          </a:p>
          <a:p>
            <a:endParaRPr kumimoji="1"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半創造的問題解決</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現実の問題解決のアイデアをだす</a:t>
            </a:r>
          </a:p>
          <a:p>
            <a:endParaRPr lang="ja-JP" altLang="en-US" dirty="0" smtClean="0"/>
          </a:p>
          <a:p>
            <a:r>
              <a:rPr kumimoji="1" lang="ja-JP" altLang="en-US" dirty="0" smtClean="0"/>
              <a:t>資料</a:t>
            </a:r>
            <a:r>
              <a:rPr kumimoji="1" lang="en-US" altLang="ja-JP" dirty="0" smtClean="0"/>
              <a:t>1  Page 1</a:t>
            </a: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創造的問題解決（</a:t>
            </a:r>
            <a:r>
              <a:rPr lang="en-US" altLang="ja-JP" dirty="0" smtClean="0"/>
              <a:t>1</a:t>
            </a:r>
            <a:r>
              <a:rPr kumimoji="1" lang="ja-JP" altLang="en-US" dirty="0" smtClean="0"/>
              <a:t>）</a:t>
            </a:r>
            <a:br>
              <a:rPr kumimoji="1" lang="ja-JP" altLang="en-US" dirty="0" smtClean="0"/>
            </a:br>
            <a:r>
              <a:rPr lang="ja-JP" altLang="en-US" dirty="0"/>
              <a:t/>
            </a:r>
            <a:br>
              <a:rPr lang="ja-JP" altLang="en-US" dirty="0"/>
            </a:br>
            <a:endParaRPr kumimoji="1" lang="ja-JP" altLang="en-US" dirty="0"/>
          </a:p>
        </p:txBody>
      </p:sp>
      <p:sp>
        <p:nvSpPr>
          <p:cNvPr id="4" name="コンテンツ プレースホルダ 3"/>
          <p:cNvSpPr>
            <a:spLocks noGrp="1"/>
          </p:cNvSpPr>
          <p:nvPr>
            <p:ph idx="1"/>
          </p:nvPr>
        </p:nvSpPr>
        <p:spPr/>
        <p:txBody>
          <a:bodyPr/>
          <a:lstStyle/>
          <a:p>
            <a:r>
              <a:rPr lang="ja-JP" altLang="en-US" b="1" dirty="0" smtClean="0">
                <a:solidFill>
                  <a:srgbClr val="C00000"/>
                </a:solidFill>
              </a:rPr>
              <a:t>問題</a:t>
            </a:r>
            <a:r>
              <a:rPr lang="en-US" altLang="ja-JP" b="1" dirty="0" smtClean="0">
                <a:solidFill>
                  <a:srgbClr val="0070C0"/>
                </a:solidFill>
              </a:rPr>
              <a:t>--- </a:t>
            </a:r>
            <a:r>
              <a:rPr lang="ja-JP" altLang="en-US" b="1" dirty="0" smtClean="0">
                <a:solidFill>
                  <a:srgbClr val="0070C0"/>
                </a:solidFill>
              </a:rPr>
              <a:t>寂れた商店街を活性化する</a:t>
            </a:r>
            <a:r>
              <a:rPr lang="en-US" altLang="ja-JP" b="1" dirty="0" smtClean="0">
                <a:solidFill>
                  <a:srgbClr val="0070C0"/>
                </a:solidFill>
              </a:rPr>
              <a:t>-----</a:t>
            </a:r>
            <a:endParaRPr lang="ja-JP" altLang="en-US" b="1" dirty="0" smtClean="0">
              <a:solidFill>
                <a:srgbClr val="0070C0"/>
              </a:solidFill>
            </a:endParaRPr>
          </a:p>
          <a:p>
            <a:endParaRPr lang="ja-JP" altLang="en-US" dirty="0" smtClean="0"/>
          </a:p>
          <a:p>
            <a:r>
              <a:rPr lang="ja-JP" altLang="en-US" sz="2400" b="1" dirty="0" smtClean="0"/>
              <a:t>アイデアをだしてください</a:t>
            </a:r>
          </a:p>
          <a:p>
            <a:endParaRPr lang="ja-JP" altLang="en-US" sz="2400" b="1" dirty="0" smtClean="0"/>
          </a:p>
          <a:p>
            <a:endParaRPr lang="en-US" altLang="ja-JP" sz="2400" b="1" dirty="0" smtClean="0"/>
          </a:p>
          <a:p>
            <a:endParaRPr kumimoji="1" lang="en-US" altLang="ja-JP" sz="2400" b="1" dirty="0" smtClean="0"/>
          </a:p>
          <a:p>
            <a:r>
              <a:rPr lang="ja-JP" altLang="en-US" sz="2400" b="1" dirty="0" smtClean="0"/>
              <a:t>持続可能な解決につながる問題に書き換える</a:t>
            </a:r>
            <a:endParaRPr kumimoji="1" lang="ja-JP"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総合的学習・講義の</a:t>
            </a:r>
            <a:r>
              <a:rPr lang="ja-JP" altLang="en-US" dirty="0" smtClean="0"/>
              <a:t>テーマ例</a:t>
            </a:r>
            <a:endParaRPr kumimoji="1" lang="ja-JP" altLang="en-US" dirty="0"/>
          </a:p>
        </p:txBody>
      </p:sp>
      <p:sp>
        <p:nvSpPr>
          <p:cNvPr id="3" name="コンテンツ プレースホルダ 2"/>
          <p:cNvSpPr>
            <a:spLocks noGrp="1"/>
          </p:cNvSpPr>
          <p:nvPr>
            <p:ph idx="1"/>
          </p:nvPr>
        </p:nvSpPr>
        <p:spPr/>
        <p:txBody>
          <a:bodyPr/>
          <a:lstStyle/>
          <a:p>
            <a:endParaRPr kumimoji="1" lang="ja-JP" altLang="en-US" b="1" dirty="0" smtClean="0"/>
          </a:p>
          <a:p>
            <a:r>
              <a:rPr lang="ja-JP" altLang="en-US" b="1" dirty="0" smtClean="0">
                <a:solidFill>
                  <a:srgbClr val="7030A0"/>
                </a:solidFill>
              </a:rPr>
              <a:t>創造的問題解決のテーマに書き換えよ</a:t>
            </a:r>
          </a:p>
          <a:p>
            <a:endParaRPr lang="ja-JP" altLang="en-US" b="1" dirty="0" smtClean="0"/>
          </a:p>
          <a:p>
            <a:r>
              <a:rPr kumimoji="1" lang="en-US" altLang="ja-JP" b="1" dirty="0" smtClean="0"/>
              <a:t>1. </a:t>
            </a:r>
            <a:r>
              <a:rPr kumimoji="1" lang="ja-JP" altLang="en-US" b="1" dirty="0" smtClean="0"/>
              <a:t>お豆腐のできるまで</a:t>
            </a:r>
          </a:p>
          <a:p>
            <a:pPr>
              <a:buNone/>
            </a:pPr>
            <a:endParaRPr lang="en-US" altLang="ja-JP" b="1" dirty="0" smtClean="0"/>
          </a:p>
          <a:p>
            <a:endParaRPr lang="en-US" altLang="ja-JP" b="1" dirty="0" smtClean="0"/>
          </a:p>
          <a:p>
            <a:r>
              <a:rPr lang="en-US" altLang="ja-JP" b="1" dirty="0" smtClean="0"/>
              <a:t>2. </a:t>
            </a:r>
            <a:r>
              <a:rPr lang="ja-JP" altLang="en-US" b="1" dirty="0" smtClean="0"/>
              <a:t>遠距離恋愛を成就したい</a:t>
            </a:r>
          </a:p>
          <a:p>
            <a:endParaRPr kumimoji="1" lang="ja-JP" altLang="en-US" dirty="0" smtClean="0"/>
          </a:p>
          <a:p>
            <a:endParaRPr lang="ja-JP" altLang="en-US" dirty="0" smtClean="0"/>
          </a:p>
          <a:p>
            <a:endParaRPr kumimoji="1" lang="ja-JP" altLang="en-US" dirty="0" smtClean="0"/>
          </a:p>
          <a:p>
            <a:endParaRPr lang="ja-JP" altLang="en-US" dirty="0" smtClean="0"/>
          </a:p>
          <a:p>
            <a:pPr>
              <a:buNone/>
            </a:pPr>
            <a:endParaRPr kumimoji="1" lang="ja-JP" altLang="en-US" dirty="0" smtClean="0"/>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創造的問題解決（</a:t>
            </a:r>
            <a:r>
              <a:rPr kumimoji="1" lang="en-US" altLang="ja-JP" dirty="0" smtClean="0"/>
              <a:t>2</a:t>
            </a:r>
            <a:r>
              <a:rPr kumimoji="1" lang="ja-JP" altLang="en-US" dirty="0" smtClean="0"/>
              <a:t>）旭山動物園</a:t>
            </a:r>
            <a:br>
              <a:rPr kumimoji="1" lang="ja-JP" altLang="en-US" dirty="0" smtClean="0"/>
            </a:br>
            <a:r>
              <a:rPr lang="ja-JP" altLang="en-US" dirty="0"/>
              <a:t/>
            </a:r>
            <a:br>
              <a:rPr lang="ja-JP" altLang="en-US" dirty="0"/>
            </a:br>
            <a:endParaRPr kumimoji="1" lang="ja-JP" altLang="en-US" dirty="0"/>
          </a:p>
        </p:txBody>
      </p:sp>
      <p:sp>
        <p:nvSpPr>
          <p:cNvPr id="3" name="コンテンツ プレースホルダ 2"/>
          <p:cNvSpPr>
            <a:spLocks noGrp="1"/>
          </p:cNvSpPr>
          <p:nvPr>
            <p:ph idx="1"/>
          </p:nvPr>
        </p:nvSpPr>
        <p:spPr>
          <a:xfrm>
            <a:off x="457200" y="620689"/>
            <a:ext cx="8229600" cy="3744416"/>
          </a:xfrm>
        </p:spPr>
        <p:txBody>
          <a:bodyPr>
            <a:normAutofit fontScale="77500" lnSpcReduction="20000"/>
          </a:bodyPr>
          <a:lstStyle/>
          <a:p>
            <a:r>
              <a:rPr lang="ja-JP" altLang="en-US" sz="3200" b="1" dirty="0" smtClean="0">
                <a:solidFill>
                  <a:srgbClr val="7030A0"/>
                </a:solidFill>
              </a:rPr>
              <a:t>旭山動物園（旭川市）</a:t>
            </a:r>
            <a:endParaRPr kumimoji="1" lang="ja-JP" altLang="en-US" sz="3200" b="1" dirty="0" smtClean="0">
              <a:solidFill>
                <a:srgbClr val="7030A0"/>
              </a:solidFill>
            </a:endParaRPr>
          </a:p>
          <a:p>
            <a:r>
              <a:rPr kumimoji="1" lang="ja-JP" altLang="en-US" b="1" dirty="0" smtClean="0"/>
              <a:t>入場者数激減</a:t>
            </a:r>
          </a:p>
          <a:p>
            <a:r>
              <a:rPr lang="ja-JP" altLang="en-US" b="1" dirty="0" smtClean="0"/>
              <a:t>　　　閉園の危機に立たされた</a:t>
            </a:r>
          </a:p>
          <a:p>
            <a:r>
              <a:rPr lang="ja-JP" altLang="en-US" b="1" dirty="0" smtClean="0"/>
              <a:t>入場者数を増やすアイデアは</a:t>
            </a:r>
            <a:r>
              <a:rPr lang="en-US" altLang="ja-JP" b="1" dirty="0" smtClean="0"/>
              <a:t>?</a:t>
            </a:r>
          </a:p>
          <a:p>
            <a:endParaRPr kumimoji="1" lang="en-US" altLang="ja-JP" b="1" dirty="0" smtClean="0"/>
          </a:p>
          <a:p>
            <a:r>
              <a:rPr kumimoji="1" lang="en-US" altLang="ja-JP" b="1" dirty="0" smtClean="0"/>
              <a:t>***********</a:t>
            </a:r>
          </a:p>
          <a:p>
            <a:r>
              <a:rPr lang="en-US" altLang="ja-JP" b="1" dirty="0" smtClean="0">
                <a:solidFill>
                  <a:srgbClr val="0070C0"/>
                </a:solidFill>
              </a:rPr>
              <a:t> </a:t>
            </a:r>
            <a:r>
              <a:rPr lang="ja-JP" altLang="en-US" b="1" dirty="0" smtClean="0">
                <a:solidFill>
                  <a:srgbClr val="0070C0"/>
                </a:solidFill>
              </a:rPr>
              <a:t>問題（意見表明）をどのように設定したか</a:t>
            </a:r>
            <a:r>
              <a:rPr lang="en-US" altLang="ja-JP" b="1" dirty="0" smtClean="0">
                <a:solidFill>
                  <a:srgbClr val="0070C0"/>
                </a:solidFill>
              </a:rPr>
              <a:t>?</a:t>
            </a:r>
            <a:endParaRPr lang="ja-JP" altLang="en-US" b="1" dirty="0" smtClean="0">
              <a:solidFill>
                <a:srgbClr val="0070C0"/>
              </a:solidFill>
            </a:endParaRPr>
          </a:p>
          <a:p>
            <a:r>
              <a:rPr lang="ja-JP" altLang="en-US" sz="3100" b="1" dirty="0" smtClean="0"/>
              <a:t>　</a:t>
            </a:r>
            <a:r>
              <a:rPr lang="ja-JP" altLang="en-US" sz="3100" b="1" dirty="0" smtClean="0">
                <a:solidFill>
                  <a:srgbClr val="C00000"/>
                </a:solidFill>
              </a:rPr>
              <a:t>意見表明を練り直し、解決できる内容に書き直す</a:t>
            </a:r>
          </a:p>
          <a:p>
            <a:r>
              <a:rPr kumimoji="1" lang="ja-JP" altLang="en-US" dirty="0" smtClean="0"/>
              <a:t>　</a:t>
            </a:r>
            <a:endParaRPr kumimoji="1" lang="en-US" altLang="ja-JP" dirty="0" smtClean="0"/>
          </a:p>
          <a:p>
            <a:r>
              <a:rPr lang="en-US" altLang="ja-JP" dirty="0" smtClean="0"/>
              <a:t>***********</a:t>
            </a:r>
            <a:endParaRPr lang="ja-JP" altLang="en-US" dirty="0" smtClean="0"/>
          </a:p>
          <a:p>
            <a:r>
              <a:rPr lang="ja-JP" altLang="en-US" b="1" dirty="0" smtClean="0">
                <a:solidFill>
                  <a:srgbClr val="00B050"/>
                </a:solidFill>
              </a:rPr>
              <a:t>解決後</a:t>
            </a:r>
            <a:r>
              <a:rPr lang="en-US" altLang="ja-JP" b="1" dirty="0" smtClean="0">
                <a:solidFill>
                  <a:srgbClr val="00B050"/>
                </a:solidFill>
              </a:rPr>
              <a:t>---</a:t>
            </a:r>
            <a:r>
              <a:rPr lang="ja-JP" altLang="en-US" b="1" dirty="0" smtClean="0">
                <a:solidFill>
                  <a:srgbClr val="00B050"/>
                </a:solidFill>
              </a:rPr>
              <a:t>一時期、上野動物園の入場者数上回る</a:t>
            </a:r>
            <a:endParaRPr kumimoji="1" lang="en-US" altLang="ja-JP" b="1" dirty="0" smtClean="0">
              <a:solidFill>
                <a:srgbClr val="00B050"/>
              </a:solidFill>
            </a:endParaRPr>
          </a:p>
          <a:p>
            <a:endParaRPr kumimoji="1" lang="ja-JP"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九州大学・教育と医学の会</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b="1" dirty="0" smtClean="0"/>
              <a:t>1970</a:t>
            </a:r>
            <a:r>
              <a:rPr kumimoji="1" lang="ja-JP" altLang="en-US" b="1" dirty="0" smtClean="0"/>
              <a:t>頃</a:t>
            </a:r>
            <a:r>
              <a:rPr kumimoji="1" lang="en-US" altLang="ja-JP" b="1" dirty="0" smtClean="0"/>
              <a:t>—</a:t>
            </a:r>
            <a:r>
              <a:rPr kumimoji="1" lang="ja-JP" altLang="en-US" b="1" dirty="0" smtClean="0"/>
              <a:t>九大には教育と医学の会</a:t>
            </a:r>
          </a:p>
          <a:p>
            <a:r>
              <a:rPr lang="ja-JP" altLang="en-US" b="1" dirty="0" smtClean="0"/>
              <a:t>　　　現在でも、「教育と医学」雑誌発行</a:t>
            </a:r>
            <a:endParaRPr kumimoji="1" lang="ja-JP" altLang="en-US" b="1" dirty="0" smtClean="0"/>
          </a:p>
          <a:p>
            <a:r>
              <a:rPr lang="ja-JP" altLang="en-US" b="1" dirty="0" smtClean="0"/>
              <a:t>心理学者</a:t>
            </a:r>
            <a:r>
              <a:rPr lang="en-US" altLang="ja-JP" b="1" dirty="0" smtClean="0"/>
              <a:t>—</a:t>
            </a:r>
            <a:r>
              <a:rPr lang="ja-JP" altLang="en-US" b="1" dirty="0" smtClean="0"/>
              <a:t>成瀬悟策</a:t>
            </a:r>
            <a:r>
              <a:rPr lang="en-US" altLang="ja-JP" b="1" dirty="0" smtClean="0"/>
              <a:t>----</a:t>
            </a:r>
            <a:r>
              <a:rPr lang="ja-JP" altLang="en-US" sz="2400" b="1" dirty="0" smtClean="0"/>
              <a:t>脳性小児麻痺児動作訓練</a:t>
            </a:r>
          </a:p>
          <a:p>
            <a:r>
              <a:rPr kumimoji="1" lang="ja-JP" altLang="en-US" b="1" dirty="0" smtClean="0"/>
              <a:t>　医者</a:t>
            </a:r>
            <a:r>
              <a:rPr kumimoji="1" lang="en-US" altLang="ja-JP" b="1" dirty="0" smtClean="0"/>
              <a:t>---</a:t>
            </a:r>
            <a:r>
              <a:rPr kumimoji="1" lang="ja-JP" altLang="en-US" b="1" dirty="0" smtClean="0"/>
              <a:t>池田一好</a:t>
            </a:r>
            <a:r>
              <a:rPr lang="ja-JP" altLang="en-US" b="1" dirty="0" smtClean="0"/>
              <a:t>（教育学部教授⇒学長）</a:t>
            </a:r>
            <a:endParaRPr kumimoji="1" lang="ja-JP" altLang="en-US" b="1" dirty="0" smtClean="0"/>
          </a:p>
          <a:p>
            <a:r>
              <a:rPr lang="ja-JP" altLang="en-US" b="1" dirty="0" smtClean="0"/>
              <a:t>　　</a:t>
            </a:r>
            <a:r>
              <a:rPr lang="en-US" altLang="ja-JP" b="1" dirty="0" smtClean="0">
                <a:solidFill>
                  <a:srgbClr val="7030A0"/>
                </a:solidFill>
              </a:rPr>
              <a:t>(</a:t>
            </a:r>
            <a:r>
              <a:rPr lang="ja-JP" altLang="en-US" b="1" dirty="0" smtClean="0">
                <a:solidFill>
                  <a:srgbClr val="7030A0"/>
                </a:solidFill>
              </a:rPr>
              <a:t>九大にジェット機が落ち、東大入試中止</a:t>
            </a:r>
            <a:r>
              <a:rPr lang="en-US" altLang="ja-JP" b="1" dirty="0" smtClean="0">
                <a:solidFill>
                  <a:srgbClr val="7030A0"/>
                </a:solidFill>
              </a:rPr>
              <a:t>)</a:t>
            </a:r>
            <a:endParaRPr lang="ja-JP" altLang="en-US" b="1" dirty="0" smtClean="0">
              <a:solidFill>
                <a:srgbClr val="7030A0"/>
              </a:solidFill>
            </a:endParaRPr>
          </a:p>
          <a:p>
            <a:r>
              <a:rPr kumimoji="1" lang="ja-JP" altLang="en-US" b="1" dirty="0" smtClean="0"/>
              <a:t>　医者</a:t>
            </a:r>
            <a:r>
              <a:rPr kumimoji="1" lang="en-US" altLang="ja-JP" b="1" dirty="0" smtClean="0"/>
              <a:t>---</a:t>
            </a:r>
            <a:r>
              <a:rPr kumimoji="1" lang="ja-JP" altLang="en-US" b="1" dirty="0" smtClean="0"/>
              <a:t>池見酉二郎</a:t>
            </a:r>
          </a:p>
          <a:p>
            <a:r>
              <a:rPr lang="ja-JP" altLang="en-US" b="1" dirty="0" smtClean="0"/>
              <a:t>　　　　　日本の「心療内科」の草分け</a:t>
            </a:r>
          </a:p>
          <a:p>
            <a:endParaRPr kumimoji="1" lang="ja-JP" altLang="en-US" b="1" dirty="0" smtClean="0"/>
          </a:p>
          <a:p>
            <a:r>
              <a:rPr lang="ja-JP" altLang="en-US" b="1" dirty="0" smtClean="0"/>
              <a:t>久山町の予防医学の実践につながる</a:t>
            </a:r>
            <a:endParaRPr kumimoji="1" lang="ja-JP" alt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5229200"/>
            <a:ext cx="8183880" cy="807950"/>
          </a:xfrm>
        </p:spPr>
        <p:txBody>
          <a:bodyPr>
            <a:normAutofit fontScale="90000"/>
          </a:bodyPr>
          <a:lstStyle/>
          <a:p>
            <a:r>
              <a:rPr lang="ja-JP" altLang="en-US" dirty="0" smtClean="0"/>
              <a:t>久山町の持続可能な</a:t>
            </a:r>
            <a:r>
              <a:rPr kumimoji="1" lang="ja-JP" altLang="en-US" dirty="0" smtClean="0"/>
              <a:t>地域医療</a:t>
            </a:r>
            <a:r>
              <a:rPr lang="ja-JP" altLang="en-US" dirty="0" smtClean="0"/>
              <a:t>（予防医学）</a:t>
            </a:r>
            <a:endParaRPr kumimoji="1" lang="ja-JP" altLang="en-US" dirty="0"/>
          </a:p>
        </p:txBody>
      </p:sp>
      <p:sp>
        <p:nvSpPr>
          <p:cNvPr id="3" name="コンテンツ プレースホルダ 2"/>
          <p:cNvSpPr>
            <a:spLocks noGrp="1"/>
          </p:cNvSpPr>
          <p:nvPr>
            <p:ph sz="half" idx="1"/>
          </p:nvPr>
        </p:nvSpPr>
        <p:spPr/>
        <p:txBody>
          <a:bodyPr>
            <a:normAutofit/>
          </a:bodyPr>
          <a:lstStyle/>
          <a:p>
            <a:r>
              <a:rPr kumimoji="1" lang="ja-JP" altLang="en-US" sz="3300" b="1" dirty="0" smtClean="0">
                <a:solidFill>
                  <a:srgbClr val="7030A0"/>
                </a:solidFill>
              </a:rPr>
              <a:t>福岡県糟屋郡久山町</a:t>
            </a:r>
          </a:p>
          <a:p>
            <a:r>
              <a:rPr lang="ja-JP" altLang="en-US" sz="2200" b="1" dirty="0" smtClean="0"/>
              <a:t>人口約</a:t>
            </a:r>
            <a:r>
              <a:rPr lang="en-US" altLang="ja-JP" sz="2200" b="1" dirty="0" smtClean="0"/>
              <a:t>8000</a:t>
            </a:r>
            <a:r>
              <a:rPr lang="ja-JP" altLang="en-US" sz="2200" b="1" dirty="0" smtClean="0"/>
              <a:t>人</a:t>
            </a:r>
          </a:p>
          <a:p>
            <a:r>
              <a:rPr lang="ja-JP" altLang="en-US" sz="2200" b="1" dirty="0" smtClean="0"/>
              <a:t>日本の平均的な職業構成</a:t>
            </a:r>
          </a:p>
          <a:p>
            <a:r>
              <a:rPr lang="en-US" altLang="ja-JP" sz="2200" b="1" dirty="0" smtClean="0"/>
              <a:t>50</a:t>
            </a:r>
            <a:r>
              <a:rPr lang="ja-JP" altLang="en-US" sz="2200" b="1" dirty="0" smtClean="0"/>
              <a:t>年前より予防医学を実施</a:t>
            </a:r>
          </a:p>
          <a:p>
            <a:r>
              <a:rPr lang="ja-JP" altLang="en-US" sz="2200" b="1" dirty="0" smtClean="0"/>
              <a:t>死亡原因</a:t>
            </a:r>
            <a:r>
              <a:rPr lang="en-US" altLang="ja-JP" sz="2200" b="1" dirty="0" smtClean="0"/>
              <a:t>---</a:t>
            </a:r>
            <a:r>
              <a:rPr lang="ja-JP" altLang="en-US" sz="2200" b="1" dirty="0" smtClean="0"/>
              <a:t>剖検によって突きとめる</a:t>
            </a:r>
          </a:p>
          <a:p>
            <a:r>
              <a:rPr lang="ja-JP" altLang="en-US" sz="2200" b="1" dirty="0" smtClean="0"/>
              <a:t>脳卒中</a:t>
            </a:r>
            <a:r>
              <a:rPr lang="en-US" altLang="ja-JP" sz="2200" b="1" dirty="0" smtClean="0"/>
              <a:t>----</a:t>
            </a:r>
            <a:r>
              <a:rPr lang="ja-JP" altLang="en-US" sz="2200" b="1" dirty="0" smtClean="0"/>
              <a:t>激減</a:t>
            </a:r>
          </a:p>
          <a:p>
            <a:pPr>
              <a:buNone/>
            </a:pPr>
            <a:endParaRPr lang="ja-JP" altLang="en-US" b="1" dirty="0" smtClean="0"/>
          </a:p>
        </p:txBody>
      </p:sp>
      <p:sp>
        <p:nvSpPr>
          <p:cNvPr id="4" name="コンテンツ プレースホルダ 3"/>
          <p:cNvSpPr>
            <a:spLocks noGrp="1"/>
          </p:cNvSpPr>
          <p:nvPr>
            <p:ph sz="half" idx="2"/>
          </p:nvPr>
        </p:nvSpPr>
        <p:spPr/>
        <p:txBody>
          <a:bodyPr>
            <a:normAutofit/>
          </a:bodyPr>
          <a:lstStyle/>
          <a:p>
            <a:r>
              <a:rPr lang="ja-JP" altLang="en-US" sz="2000" b="1" dirty="0" smtClean="0">
                <a:solidFill>
                  <a:srgbClr val="7030A0"/>
                </a:solidFill>
              </a:rPr>
              <a:t>認知症</a:t>
            </a:r>
            <a:r>
              <a:rPr lang="en-US" altLang="ja-JP" sz="2000" b="1" dirty="0" smtClean="0"/>
              <a:t>-----</a:t>
            </a:r>
            <a:r>
              <a:rPr lang="ja-JP" altLang="en-US" sz="2000" b="1" dirty="0" smtClean="0"/>
              <a:t>糖尿病と深く関係する</a:t>
            </a:r>
          </a:p>
          <a:p>
            <a:r>
              <a:rPr lang="en-US" altLang="ja-JP" sz="2000" b="1" dirty="0" smtClean="0"/>
              <a:t>60</a:t>
            </a:r>
            <a:r>
              <a:rPr lang="ja-JP" altLang="en-US" sz="2000" b="1" dirty="0" smtClean="0"/>
              <a:t>歳以上の</a:t>
            </a:r>
            <a:r>
              <a:rPr lang="en-US" altLang="ja-JP" sz="2000" b="1" dirty="0" smtClean="0"/>
              <a:t>1017</a:t>
            </a:r>
            <a:r>
              <a:rPr lang="ja-JP" altLang="en-US" sz="2000" b="1" dirty="0" smtClean="0"/>
              <a:t>人</a:t>
            </a:r>
            <a:r>
              <a:rPr lang="en-US" altLang="ja-JP" sz="2000" b="1" dirty="0" smtClean="0"/>
              <a:t>---15</a:t>
            </a:r>
            <a:r>
              <a:rPr lang="ja-JP" altLang="en-US" sz="2000" b="1" dirty="0" smtClean="0"/>
              <a:t>年間追跡</a:t>
            </a:r>
            <a:endParaRPr lang="en-US" altLang="ja-JP" sz="2000" b="1" dirty="0" smtClean="0"/>
          </a:p>
          <a:p>
            <a:r>
              <a:rPr lang="ja-JP" altLang="en-US" sz="2000" b="1" dirty="0" smtClean="0"/>
              <a:t>耐糖能レベルと認知症発症（ハザード比）</a:t>
            </a:r>
          </a:p>
          <a:p>
            <a:r>
              <a:rPr lang="en-US" altLang="ja-JP" sz="2000" b="1" dirty="0" smtClean="0">
                <a:solidFill>
                  <a:srgbClr val="0070C0"/>
                </a:solidFill>
              </a:rPr>
              <a:t>(</a:t>
            </a:r>
            <a:r>
              <a:rPr lang="ja-JP" altLang="en-US" sz="2000" b="1" dirty="0" smtClean="0">
                <a:solidFill>
                  <a:srgbClr val="0070C0"/>
                </a:solidFill>
              </a:rPr>
              <a:t>全原因による認知症</a:t>
            </a:r>
            <a:r>
              <a:rPr lang="en-US" altLang="ja-JP" sz="2000" b="1" dirty="0" smtClean="0">
                <a:solidFill>
                  <a:srgbClr val="0070C0"/>
                </a:solidFill>
              </a:rPr>
              <a:t>)</a:t>
            </a:r>
          </a:p>
          <a:p>
            <a:r>
              <a:rPr lang="ja-JP" altLang="en-US" sz="2000" b="1" dirty="0" smtClean="0"/>
              <a:t>耐糖能正常</a:t>
            </a:r>
            <a:r>
              <a:rPr lang="en-US" altLang="ja-JP" sz="2000" b="1" dirty="0" smtClean="0"/>
              <a:t>: 1</a:t>
            </a:r>
            <a:r>
              <a:rPr lang="ja-JP" altLang="en-US" sz="2000" b="1" dirty="0" smtClean="0"/>
              <a:t>　（対照）</a:t>
            </a:r>
          </a:p>
          <a:p>
            <a:r>
              <a:rPr lang="ja-JP" altLang="en-US" sz="2000" b="1" dirty="0" smtClean="0"/>
              <a:t>糖尿病</a:t>
            </a:r>
            <a:r>
              <a:rPr lang="en-US" altLang="ja-JP" sz="2000" b="1" dirty="0" smtClean="0"/>
              <a:t>: 1.71</a:t>
            </a:r>
            <a:r>
              <a:rPr lang="ja-JP" altLang="en-US" sz="2000" dirty="0" smtClean="0"/>
              <a:t>　（</a:t>
            </a:r>
            <a:r>
              <a:rPr lang="en-US" altLang="ja-JP" sz="2000" dirty="0" smtClean="0"/>
              <a:t>1.19-2.44</a:t>
            </a:r>
            <a:r>
              <a:rPr lang="ja-JP" altLang="en-US" sz="2000" dirty="0" err="1" smtClean="0"/>
              <a:t>，</a:t>
            </a:r>
            <a:r>
              <a:rPr lang="en-US" altLang="ja-JP" sz="2000" dirty="0" smtClean="0"/>
              <a:t>P</a:t>
            </a:r>
            <a:r>
              <a:rPr lang="ja-JP" altLang="en-US" sz="2000" dirty="0" smtClean="0"/>
              <a:t>＝</a:t>
            </a:r>
            <a:r>
              <a:rPr lang="en-US" altLang="ja-JP" sz="2000" dirty="0" smtClean="0"/>
              <a:t>0.003</a:t>
            </a:r>
            <a:r>
              <a:rPr lang="ja-JP" altLang="en-US" sz="2000" dirty="0" smtClean="0"/>
              <a:t>）</a:t>
            </a:r>
          </a:p>
          <a:p>
            <a:r>
              <a:rPr lang="en-US" altLang="ja-JP" sz="2000" b="1" dirty="0" smtClean="0">
                <a:solidFill>
                  <a:srgbClr val="0070C0"/>
                </a:solidFill>
              </a:rPr>
              <a:t>(</a:t>
            </a:r>
            <a:r>
              <a:rPr lang="ja-JP" altLang="en-US" sz="2000" b="1" dirty="0" smtClean="0">
                <a:solidFill>
                  <a:srgbClr val="0070C0"/>
                </a:solidFill>
              </a:rPr>
              <a:t>アルツハイマー病</a:t>
            </a:r>
            <a:r>
              <a:rPr lang="en-US" altLang="ja-JP" sz="2000" b="1" dirty="0" smtClean="0">
                <a:solidFill>
                  <a:srgbClr val="0070C0"/>
                </a:solidFill>
              </a:rPr>
              <a:t>)</a:t>
            </a:r>
          </a:p>
          <a:p>
            <a:r>
              <a:rPr lang="ja-JP" altLang="en-US" sz="2000" b="1" dirty="0" smtClean="0"/>
              <a:t>糖尿病</a:t>
            </a:r>
            <a:r>
              <a:rPr lang="en-US" altLang="ja-JP" sz="2000" b="1" dirty="0" smtClean="0"/>
              <a:t>: 1.94</a:t>
            </a:r>
            <a:r>
              <a:rPr lang="ja-JP" altLang="en-US" sz="2000" dirty="0" smtClean="0"/>
              <a:t>　（</a:t>
            </a:r>
            <a:r>
              <a:rPr lang="en-US" altLang="ja-JP" sz="2000" dirty="0" smtClean="0"/>
              <a:t>1.16-3.26</a:t>
            </a:r>
            <a:r>
              <a:rPr lang="ja-JP" altLang="en-US" sz="2000" dirty="0" err="1" smtClean="0"/>
              <a:t>，</a:t>
            </a:r>
            <a:r>
              <a:rPr lang="en-US" altLang="ja-JP" sz="2000" dirty="0" smtClean="0"/>
              <a:t>P</a:t>
            </a:r>
            <a:r>
              <a:rPr lang="ja-JP" altLang="en-US" sz="2000" dirty="0" smtClean="0"/>
              <a:t>＝</a:t>
            </a:r>
            <a:r>
              <a:rPr lang="en-US" altLang="ja-JP" sz="2000" dirty="0" smtClean="0"/>
              <a:t>0.01</a:t>
            </a:r>
            <a:r>
              <a:rPr lang="ja-JP" altLang="en-US" sz="2000" dirty="0" smtClean="0"/>
              <a:t>）</a:t>
            </a:r>
          </a:p>
          <a:p>
            <a:endParaRPr lang="ja-JP" altLang="en-US" sz="2000" b="1" dirty="0" smtClean="0"/>
          </a:p>
        </p:txBody>
      </p:sp>
      <p:sp>
        <p:nvSpPr>
          <p:cNvPr id="6" name="テキスト ボックス 5"/>
          <p:cNvSpPr txBox="1"/>
          <p:nvPr/>
        </p:nvSpPr>
        <p:spPr>
          <a:xfrm>
            <a:off x="2987824" y="4797152"/>
            <a:ext cx="5739200" cy="646331"/>
          </a:xfrm>
          <a:prstGeom prst="rect">
            <a:avLst/>
          </a:prstGeom>
          <a:noFill/>
        </p:spPr>
        <p:txBody>
          <a:bodyPr wrap="none" rtlCol="0">
            <a:spAutoFit/>
          </a:bodyPr>
          <a:lstStyle/>
          <a:p>
            <a:r>
              <a:rPr lang="en-US" altLang="ja-JP" dirty="0" smtClean="0">
                <a:solidFill>
                  <a:srgbClr val="0070C0"/>
                </a:solidFill>
              </a:rPr>
              <a:t>(http://www.epi-c.jp/entry/e001_0_0207.html)</a:t>
            </a:r>
            <a:endParaRPr lang="ja-JP" altLang="en-US" dirty="0" smtClean="0">
              <a:solidFill>
                <a:srgbClr val="0070C0"/>
              </a:solidFill>
            </a:endParaRPr>
          </a:p>
          <a:p>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創造的問題解決（</a:t>
            </a:r>
            <a:r>
              <a:rPr kumimoji="1" lang="en-US" altLang="ja-JP" dirty="0" smtClean="0"/>
              <a:t>3</a:t>
            </a:r>
            <a:r>
              <a:rPr kumimoji="1" lang="ja-JP" altLang="en-US" dirty="0" smtClean="0"/>
              <a:t>）久山町の地域医療</a:t>
            </a:r>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b="1" dirty="0" smtClean="0"/>
              <a:t>久山町の持続可能な創造的問題解決</a:t>
            </a:r>
          </a:p>
          <a:p>
            <a:r>
              <a:rPr kumimoji="1" lang="ja-JP" altLang="en-US" dirty="0" smtClean="0"/>
              <a:t>　　</a:t>
            </a:r>
            <a:r>
              <a:rPr kumimoji="1" lang="en-US" altLang="ja-JP" dirty="0" smtClean="0"/>
              <a:t>50</a:t>
            </a:r>
            <a:r>
              <a:rPr kumimoji="1" lang="ja-JP" altLang="en-US" dirty="0" smtClean="0"/>
              <a:t>年前</a:t>
            </a:r>
            <a:r>
              <a:rPr kumimoji="1" lang="en-US" altLang="ja-JP" dirty="0" smtClean="0"/>
              <a:t>----  </a:t>
            </a:r>
            <a:r>
              <a:rPr kumimoji="1" lang="ja-JP" altLang="en-US" b="1" dirty="0" smtClean="0">
                <a:solidFill>
                  <a:srgbClr val="7030A0"/>
                </a:solidFill>
              </a:rPr>
              <a:t>脳卒中</a:t>
            </a:r>
            <a:r>
              <a:rPr kumimoji="1" lang="ja-JP" altLang="en-US" dirty="0" smtClean="0"/>
              <a:t>が多発</a:t>
            </a:r>
            <a:r>
              <a:rPr lang="ja-JP" altLang="en-US" dirty="0" smtClean="0"/>
              <a:t>⇒これを解決（死者数激減）</a:t>
            </a:r>
            <a:r>
              <a:rPr lang="en-US" altLang="ja-JP" dirty="0" smtClean="0"/>
              <a:t> </a:t>
            </a:r>
          </a:p>
          <a:p>
            <a:r>
              <a:rPr lang="en-US" altLang="ja-JP" sz="2400" dirty="0" smtClean="0">
                <a:solidFill>
                  <a:srgbClr val="0070C0"/>
                </a:solidFill>
              </a:rPr>
              <a:t>&lt;</a:t>
            </a:r>
            <a:r>
              <a:rPr lang="ja-JP" altLang="en-US" sz="2400" b="1" dirty="0" smtClean="0">
                <a:solidFill>
                  <a:srgbClr val="0070C0"/>
                </a:solidFill>
              </a:rPr>
              <a:t>何が</a:t>
            </a:r>
            <a:r>
              <a:rPr lang="en-US" altLang="ja-JP" sz="2400" dirty="0" smtClean="0">
                <a:solidFill>
                  <a:srgbClr val="0070C0"/>
                </a:solidFill>
              </a:rPr>
              <a:t>&gt;</a:t>
            </a:r>
            <a:r>
              <a:rPr lang="ja-JP" altLang="en-US" sz="2000" dirty="0" smtClean="0">
                <a:solidFill>
                  <a:srgbClr val="0070C0"/>
                </a:solidFill>
              </a:rPr>
              <a:t>そして</a:t>
            </a:r>
            <a:r>
              <a:rPr lang="en-US" altLang="ja-JP" sz="2400" dirty="0" smtClean="0">
                <a:solidFill>
                  <a:srgbClr val="0070C0"/>
                </a:solidFill>
              </a:rPr>
              <a:t>&lt;</a:t>
            </a:r>
            <a:r>
              <a:rPr lang="ja-JP" altLang="en-US" sz="2400" b="1" dirty="0" smtClean="0">
                <a:solidFill>
                  <a:srgbClr val="0070C0"/>
                </a:solidFill>
              </a:rPr>
              <a:t>なぜ</a:t>
            </a:r>
            <a:r>
              <a:rPr lang="en-US" altLang="ja-JP" sz="2400" dirty="0" smtClean="0">
                <a:solidFill>
                  <a:srgbClr val="0070C0"/>
                </a:solidFill>
              </a:rPr>
              <a:t>&gt;</a:t>
            </a:r>
            <a:r>
              <a:rPr lang="ja-JP" altLang="en-US" sz="2400" dirty="0" smtClean="0">
                <a:solidFill>
                  <a:srgbClr val="0070C0"/>
                </a:solidFill>
              </a:rPr>
              <a:t>これが</a:t>
            </a:r>
            <a:r>
              <a:rPr lang="ja-JP" altLang="en-US" sz="2400" b="1" u="sng" dirty="0" smtClean="0">
                <a:solidFill>
                  <a:srgbClr val="00B050"/>
                </a:solidFill>
              </a:rPr>
              <a:t>創造的問題解決</a:t>
            </a:r>
            <a:r>
              <a:rPr lang="ja-JP" altLang="en-US" sz="2400" dirty="0" smtClean="0">
                <a:solidFill>
                  <a:srgbClr val="0070C0"/>
                </a:solidFill>
              </a:rPr>
              <a:t>か</a:t>
            </a:r>
            <a:r>
              <a:rPr lang="en-US" altLang="ja-JP" sz="2400" dirty="0" smtClean="0">
                <a:solidFill>
                  <a:srgbClr val="0070C0"/>
                </a:solidFill>
              </a:rPr>
              <a:t>?&gt;</a:t>
            </a:r>
            <a:endParaRPr lang="ja-JP" altLang="en-US" sz="2400" dirty="0" smtClean="0">
              <a:solidFill>
                <a:srgbClr val="0070C0"/>
              </a:solidFill>
            </a:endParaRPr>
          </a:p>
          <a:p>
            <a:r>
              <a:rPr lang="en-US" altLang="ja-JP" sz="2400" b="1" dirty="0" smtClean="0"/>
              <a:t>1.</a:t>
            </a:r>
            <a:r>
              <a:rPr lang="ja-JP" altLang="en-US" sz="2400" b="1" dirty="0" smtClean="0"/>
              <a:t>地域で問題を解決</a:t>
            </a:r>
          </a:p>
          <a:p>
            <a:pPr>
              <a:buNone/>
            </a:pPr>
            <a:r>
              <a:rPr lang="en-US" altLang="ja-JP" sz="2000" b="1" dirty="0" smtClean="0">
                <a:solidFill>
                  <a:srgbClr val="7030A0"/>
                </a:solidFill>
              </a:rPr>
              <a:t>(</a:t>
            </a:r>
            <a:r>
              <a:rPr lang="ja-JP" altLang="en-US" sz="2000" b="1" dirty="0" smtClean="0">
                <a:solidFill>
                  <a:srgbClr val="7030A0"/>
                </a:solidFill>
              </a:rPr>
              <a:t>九大医学部、保健所、地域の病院、中村大学栄養学科、地域住民</a:t>
            </a:r>
            <a:r>
              <a:rPr lang="en-US" altLang="ja-JP" sz="2000" b="1" dirty="0" smtClean="0">
                <a:solidFill>
                  <a:srgbClr val="7030A0"/>
                </a:solidFill>
              </a:rPr>
              <a:t>)</a:t>
            </a:r>
          </a:p>
          <a:p>
            <a:r>
              <a:rPr lang="en-US" altLang="ja-JP" sz="2400" b="1" dirty="0" smtClean="0"/>
              <a:t>2.</a:t>
            </a:r>
            <a:r>
              <a:rPr lang="ja-JP" altLang="en-US" sz="2400" b="1" dirty="0" smtClean="0"/>
              <a:t>剖検によって死因等を特定</a:t>
            </a:r>
            <a:r>
              <a:rPr lang="en-US" altLang="ja-JP" sz="2400" dirty="0" smtClean="0"/>
              <a:t>----</a:t>
            </a:r>
            <a:r>
              <a:rPr lang="ja-JP" altLang="en-US" sz="2000" b="1" dirty="0" smtClean="0">
                <a:solidFill>
                  <a:srgbClr val="7030A0"/>
                </a:solidFill>
              </a:rPr>
              <a:t>データを積み重ねた</a:t>
            </a:r>
          </a:p>
          <a:p>
            <a:r>
              <a:rPr lang="en-US" altLang="ja-JP" sz="2400" b="1" dirty="0" smtClean="0"/>
              <a:t>3.</a:t>
            </a:r>
            <a:r>
              <a:rPr lang="ja-JP" altLang="en-US" sz="2400" b="1" dirty="0" smtClean="0"/>
              <a:t>プロジェクトを創った</a:t>
            </a:r>
            <a:r>
              <a:rPr lang="en-US" altLang="ja-JP" sz="2400" dirty="0" smtClean="0"/>
              <a:t>:</a:t>
            </a:r>
            <a:r>
              <a:rPr lang="ja-JP" altLang="en-US" sz="2000" b="1" dirty="0" smtClean="0">
                <a:solidFill>
                  <a:srgbClr val="7030A0"/>
                </a:solidFill>
              </a:rPr>
              <a:t>予防医学、栄養学、持続的検診制度、地域ネットワーク</a:t>
            </a:r>
          </a:p>
          <a:p>
            <a:r>
              <a:rPr lang="en-US" altLang="ja-JP" sz="2400" b="1" dirty="0" smtClean="0"/>
              <a:t>4.</a:t>
            </a:r>
            <a:r>
              <a:rPr lang="ja-JP" altLang="en-US" sz="2400" b="1" dirty="0" smtClean="0"/>
              <a:t>現在もこのプロジェクトは持続している</a:t>
            </a:r>
            <a:r>
              <a:rPr lang="ja-JP" altLang="en-US" sz="2000" b="1" dirty="0" smtClean="0">
                <a:solidFill>
                  <a:srgbClr val="7030A0"/>
                </a:solidFill>
              </a:rPr>
              <a:t>　</a:t>
            </a:r>
            <a:endParaRPr lang="en-US" altLang="ja-JP" sz="2000" b="1" dirty="0" smtClean="0">
              <a:solidFill>
                <a:srgbClr val="7030A0"/>
              </a:solidFill>
            </a:endParaRPr>
          </a:p>
          <a:p>
            <a:endParaRPr lang="ja-JP" alt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ック">
  <a:themeElements>
    <a:clrScheme name="みやび">
      <a:dk1>
        <a:sysClr val="windowText" lastClr="000000"/>
      </a:dk1>
      <a:lt1>
        <a:sysClr val="window" lastClr="EEFED6"/>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EEFED6"/>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EEFED6"/>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8482</TotalTime>
  <Words>1010</Words>
  <Application>Microsoft Office PowerPoint</Application>
  <PresentationFormat>画面に合わせる (4:3)</PresentationFormat>
  <Paragraphs>226</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シック</vt:lpstr>
      <vt:lpstr> 創造的問題解決入門 </vt:lpstr>
      <vt:lpstr>様々な問題解決</vt:lpstr>
      <vt:lpstr>半創造的問題解決</vt:lpstr>
      <vt:lpstr>創造的問題解決（1）  </vt:lpstr>
      <vt:lpstr>総合的学習・講義のテーマ例</vt:lpstr>
      <vt:lpstr>創造的問題解決（2）旭山動物園  </vt:lpstr>
      <vt:lpstr>九州大学・教育と医学の会</vt:lpstr>
      <vt:lpstr>久山町の持続可能な地域医療（予防医学）</vt:lpstr>
      <vt:lpstr>創造的問題解決（3）久山町の地域医療 </vt:lpstr>
      <vt:lpstr>久山町の脳卒中による死亡率の変化</vt:lpstr>
      <vt:lpstr>創造的問題解決（４）iPS細胞の発明</vt:lpstr>
      <vt:lpstr>創造的問題解決(5)海運業界の創造的問題解決</vt:lpstr>
      <vt:lpstr>問題に関するオーナーシップ</vt:lpstr>
      <vt:lpstr>問題設定と問題解決に配分する時間の比</vt:lpstr>
      <vt:lpstr>創造的問題解決のポイント</vt:lpstr>
      <vt:lpstr>スライド 16</vt:lpstr>
      <vt:lpstr>独創的なアイデアの着想を拒むもの ----Good Ideas Killer----</vt:lpstr>
      <vt:lpstr>アイデアを増やす方法 ワードダンス法・スキャンパー法</vt:lpstr>
      <vt:lpstr>アイデアの精選法・洗練法 </vt:lpstr>
      <vt:lpstr>ブレイン・ストーミングの4原則</vt:lpstr>
      <vt:lpstr>ブレイン・ライティング法 --- 全ての参加者がアイデアを考える----</vt:lpstr>
      <vt:lpstr>この時間の「意見表明」を創る</vt:lpstr>
      <vt:lpstr>ブレイン・ライティング-開始</vt:lpstr>
      <vt:lpstr>まとめ</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yumi01</dc:creator>
  <cp:lastModifiedBy>yumi</cp:lastModifiedBy>
  <cp:revision>55</cp:revision>
  <dcterms:created xsi:type="dcterms:W3CDTF">2013-05-18T05:31:37Z</dcterms:created>
  <dcterms:modified xsi:type="dcterms:W3CDTF">2013-09-25T14:21:19Z</dcterms:modified>
</cp:coreProperties>
</file>