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30"/>
  </p:notesMasterIdLst>
  <p:sldIdLst>
    <p:sldId id="256" r:id="rId2"/>
    <p:sldId id="267" r:id="rId3"/>
    <p:sldId id="292" r:id="rId4"/>
    <p:sldId id="258" r:id="rId5"/>
    <p:sldId id="260" r:id="rId6"/>
    <p:sldId id="268" r:id="rId7"/>
    <p:sldId id="259" r:id="rId8"/>
    <p:sldId id="285" r:id="rId9"/>
    <p:sldId id="265" r:id="rId10"/>
    <p:sldId id="261" r:id="rId11"/>
    <p:sldId id="284" r:id="rId12"/>
    <p:sldId id="293" r:id="rId13"/>
    <p:sldId id="294" r:id="rId14"/>
    <p:sldId id="263" r:id="rId15"/>
    <p:sldId id="262" r:id="rId16"/>
    <p:sldId id="295" r:id="rId17"/>
    <p:sldId id="264" r:id="rId18"/>
    <p:sldId id="269" r:id="rId19"/>
    <p:sldId id="276" r:id="rId20"/>
    <p:sldId id="270" r:id="rId21"/>
    <p:sldId id="279" r:id="rId22"/>
    <p:sldId id="296" r:id="rId23"/>
    <p:sldId id="280" r:id="rId24"/>
    <p:sldId id="281" r:id="rId25"/>
    <p:sldId id="289" r:id="rId26"/>
    <p:sldId id="290" r:id="rId27"/>
    <p:sldId id="291" r:id="rId28"/>
    <p:sldId id="287" r:id="rId2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29" y="-77"/>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2640"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D24514-023D-4AB9-9D87-B4A7D106A664}" type="datetimeFigureOut">
              <a:rPr kumimoji="1" lang="ja-JP" altLang="en-US" smtClean="0"/>
              <a:pPr/>
              <a:t>2013/9/10</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D7DDD4-24FE-4423-9351-6672DB6707D5}"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5" name="角丸四角形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角丸四角形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タイトル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ja-JP" altLang="en-US" smtClean="0"/>
              <a:t>マスタ タイトルの書式設定</a:t>
            </a:r>
            <a:endParaRPr kumimoji="0" lang="en-US"/>
          </a:p>
        </p:txBody>
      </p:sp>
      <p:sp>
        <p:nvSpPr>
          <p:cNvPr id="20" name="サブタイトル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ja-JP" altLang="en-US" smtClean="0"/>
              <a:t>マスタ サブタイトルの書式設定</a:t>
            </a:r>
            <a:endParaRPr kumimoji="0" lang="en-US"/>
          </a:p>
        </p:txBody>
      </p:sp>
      <p:sp>
        <p:nvSpPr>
          <p:cNvPr id="19" name="日付プレースホルダ 18"/>
          <p:cNvSpPr>
            <a:spLocks noGrp="1"/>
          </p:cNvSpPr>
          <p:nvPr>
            <p:ph type="dt" sz="half" idx="10"/>
          </p:nvPr>
        </p:nvSpPr>
        <p:spPr/>
        <p:txBody>
          <a:bodyPr/>
          <a:lstStyle>
            <a:extLst/>
          </a:lstStyle>
          <a:p>
            <a:fld id="{27940F01-F715-44FE-8141-74EE3B0262ED}" type="datetimeFigureOut">
              <a:rPr kumimoji="1" lang="ja-JP" altLang="en-US" smtClean="0"/>
              <a:pPr/>
              <a:t>2013/9/10</a:t>
            </a:fld>
            <a:endParaRPr kumimoji="1" lang="ja-JP" altLang="en-US"/>
          </a:p>
        </p:txBody>
      </p:sp>
      <p:sp>
        <p:nvSpPr>
          <p:cNvPr id="8" name="フッター プレースホルダ 7"/>
          <p:cNvSpPr>
            <a:spLocks noGrp="1"/>
          </p:cNvSpPr>
          <p:nvPr>
            <p:ph type="ftr" sz="quarter" idx="11"/>
          </p:nvPr>
        </p:nvSpPr>
        <p:spPr/>
        <p:txBody>
          <a:bodyPr/>
          <a:lstStyle>
            <a:extLst/>
          </a:lstStyle>
          <a:p>
            <a:endParaRPr kumimoji="1" lang="ja-JP" altLang="en-US"/>
          </a:p>
        </p:txBody>
      </p:sp>
      <p:sp>
        <p:nvSpPr>
          <p:cNvPr id="11" name="スライド番号プレースホルダ 10"/>
          <p:cNvSpPr>
            <a:spLocks noGrp="1"/>
          </p:cNvSpPr>
          <p:nvPr>
            <p:ph type="sldNum" sz="quarter" idx="12"/>
          </p:nvPr>
        </p:nvSpPr>
        <p:spPr/>
        <p:txBody>
          <a:bodyPr/>
          <a:lstStyle>
            <a:extLst/>
          </a:lstStyle>
          <a:p>
            <a:fld id="{29516282-FCAD-4EED-A699-57B9A52C460A}"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502920" y="4983480"/>
            <a:ext cx="8183880" cy="1051560"/>
          </a:xfrm>
        </p:spPr>
        <p:txBody>
          <a:bodyPr/>
          <a:lstStyle>
            <a:extLs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502920" y="530352"/>
            <a:ext cx="8183880" cy="4187952"/>
          </a:xfrm>
        </p:spPr>
        <p:txBody>
          <a:bodyPr vert="eaVert"/>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fld id="{27940F01-F715-44FE-8141-74EE3B0262ED}" type="datetimeFigureOut">
              <a:rPr kumimoji="1" lang="ja-JP" altLang="en-US" smtClean="0"/>
              <a:pPr/>
              <a:t>2013/9/10</a:t>
            </a:fld>
            <a:endParaRPr kumimoji="1" lang="ja-JP" altLang="en-US"/>
          </a:p>
        </p:txBody>
      </p:sp>
      <p:sp>
        <p:nvSpPr>
          <p:cNvPr id="5" name="フッター プレースホルダ 4"/>
          <p:cNvSpPr>
            <a:spLocks noGrp="1"/>
          </p:cNvSpPr>
          <p:nvPr>
            <p:ph type="ftr" sz="quarter" idx="11"/>
          </p:nvPr>
        </p:nvSpPr>
        <p:spPr/>
        <p:txBody>
          <a:bodyPr/>
          <a:lstStyle>
            <a:extLst/>
          </a:lstStyle>
          <a:p>
            <a:endParaRPr kumimoji="1" lang="ja-JP" altLang="en-US"/>
          </a:p>
        </p:txBody>
      </p:sp>
      <p:sp>
        <p:nvSpPr>
          <p:cNvPr id="6" name="スライド番号プレースホルダ 5"/>
          <p:cNvSpPr>
            <a:spLocks noGrp="1"/>
          </p:cNvSpPr>
          <p:nvPr>
            <p:ph type="sldNum" sz="quarter" idx="12"/>
          </p:nvPr>
        </p:nvSpPr>
        <p:spPr/>
        <p:txBody>
          <a:bodyPr/>
          <a:lstStyle>
            <a:extLst/>
          </a:lstStyle>
          <a:p>
            <a:fld id="{29516282-FCAD-4EED-A699-57B9A52C460A}"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533404"/>
            <a:ext cx="1981200" cy="5257799"/>
          </a:xfrm>
        </p:spPr>
        <p:txBody>
          <a:bodyPr vert="eaVert"/>
          <a:lstStyle>
            <a:extLs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533400" y="533402"/>
            <a:ext cx="5943600" cy="5257801"/>
          </a:xfrm>
        </p:spPr>
        <p:txBody>
          <a:bodyPr vert="eaVert"/>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fld id="{27940F01-F715-44FE-8141-74EE3B0262ED}" type="datetimeFigureOut">
              <a:rPr kumimoji="1" lang="ja-JP" altLang="en-US" smtClean="0"/>
              <a:pPr/>
              <a:t>2013/9/10</a:t>
            </a:fld>
            <a:endParaRPr kumimoji="1" lang="ja-JP" altLang="en-US"/>
          </a:p>
        </p:txBody>
      </p:sp>
      <p:sp>
        <p:nvSpPr>
          <p:cNvPr id="5" name="フッター プレースホルダ 4"/>
          <p:cNvSpPr>
            <a:spLocks noGrp="1"/>
          </p:cNvSpPr>
          <p:nvPr>
            <p:ph type="ftr" sz="quarter" idx="11"/>
          </p:nvPr>
        </p:nvSpPr>
        <p:spPr/>
        <p:txBody>
          <a:bodyPr/>
          <a:lstStyle>
            <a:extLst/>
          </a:lstStyle>
          <a:p>
            <a:endParaRPr kumimoji="1" lang="ja-JP" altLang="en-US"/>
          </a:p>
        </p:txBody>
      </p:sp>
      <p:sp>
        <p:nvSpPr>
          <p:cNvPr id="6" name="スライド番号プレースホルダ 5"/>
          <p:cNvSpPr>
            <a:spLocks noGrp="1"/>
          </p:cNvSpPr>
          <p:nvPr>
            <p:ph type="sldNum" sz="quarter" idx="12"/>
          </p:nvPr>
        </p:nvSpPr>
        <p:spPr/>
        <p:txBody>
          <a:bodyPr/>
          <a:lstStyle>
            <a:extLst/>
          </a:lstStyle>
          <a:p>
            <a:fld id="{29516282-FCAD-4EED-A699-57B9A52C460A}"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02920" y="4983480"/>
            <a:ext cx="8183880" cy="1051560"/>
          </a:xfrm>
        </p:spPr>
        <p:txBody>
          <a:bodyPr/>
          <a:lstStyle>
            <a:extLst/>
          </a:lstStyle>
          <a:p>
            <a:r>
              <a:rPr kumimoji="0" lang="ja-JP" altLang="en-US" smtClean="0"/>
              <a:t>マスタ タイトルの書式設定</a:t>
            </a:r>
            <a:endParaRPr kumimoji="0" lang="en-US"/>
          </a:p>
        </p:txBody>
      </p:sp>
      <p:sp>
        <p:nvSpPr>
          <p:cNvPr id="3" name="コンテンツ プレースホルダ 2"/>
          <p:cNvSpPr>
            <a:spLocks noGrp="1"/>
          </p:cNvSpPr>
          <p:nvPr>
            <p:ph idx="1"/>
          </p:nvPr>
        </p:nvSpPr>
        <p:spPr>
          <a:xfrm>
            <a:off x="502920" y="530352"/>
            <a:ext cx="8183880" cy="4187952"/>
          </a:xfrm>
        </p:spPr>
        <p:txBody>
          <a:bodyPr/>
          <a:lstStyle>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extLst/>
          </a:lstStyle>
          <a:p>
            <a:fld id="{27940F01-F715-44FE-8141-74EE3B0262ED}" type="datetimeFigureOut">
              <a:rPr kumimoji="1" lang="ja-JP" altLang="en-US" smtClean="0"/>
              <a:pPr/>
              <a:t>2013/9/10</a:t>
            </a:fld>
            <a:endParaRPr kumimoji="1" lang="ja-JP" altLang="en-US"/>
          </a:p>
        </p:txBody>
      </p:sp>
      <p:sp>
        <p:nvSpPr>
          <p:cNvPr id="5" name="フッター プレースホルダ 4"/>
          <p:cNvSpPr>
            <a:spLocks noGrp="1"/>
          </p:cNvSpPr>
          <p:nvPr>
            <p:ph type="ftr" sz="quarter" idx="11"/>
          </p:nvPr>
        </p:nvSpPr>
        <p:spPr/>
        <p:txBody>
          <a:bodyPr/>
          <a:lstStyle>
            <a:extLst/>
          </a:lstStyle>
          <a:p>
            <a:endParaRPr kumimoji="1" lang="ja-JP" altLang="en-US"/>
          </a:p>
        </p:txBody>
      </p:sp>
      <p:sp>
        <p:nvSpPr>
          <p:cNvPr id="6" name="スライド番号プレースホルダ 5"/>
          <p:cNvSpPr>
            <a:spLocks noGrp="1"/>
          </p:cNvSpPr>
          <p:nvPr>
            <p:ph type="sldNum" sz="quarter" idx="12"/>
          </p:nvPr>
        </p:nvSpPr>
        <p:spPr/>
        <p:txBody>
          <a:bodyPr/>
          <a:lstStyle>
            <a:extLst/>
          </a:lstStyle>
          <a:p>
            <a:fld id="{29516282-FCAD-4EED-A699-57B9A52C460A}"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角丸四角形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角丸四角形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タイトル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p:txBody>
          <a:bodyPr/>
          <a:lstStyle>
            <a:extLst/>
          </a:lstStyle>
          <a:p>
            <a:fld id="{27940F01-F715-44FE-8141-74EE3B0262ED}" type="datetimeFigureOut">
              <a:rPr kumimoji="1" lang="ja-JP" altLang="en-US" smtClean="0"/>
              <a:pPr/>
              <a:t>2013/9/10</a:t>
            </a:fld>
            <a:endParaRPr kumimoji="1" lang="ja-JP" altLang="en-US"/>
          </a:p>
        </p:txBody>
      </p:sp>
      <p:sp>
        <p:nvSpPr>
          <p:cNvPr id="5" name="フッター プレースホルダ 4"/>
          <p:cNvSpPr>
            <a:spLocks noGrp="1"/>
          </p:cNvSpPr>
          <p:nvPr>
            <p:ph type="ftr" sz="quarter" idx="11"/>
          </p:nvPr>
        </p:nvSpPr>
        <p:spPr/>
        <p:txBody>
          <a:bodyPr/>
          <a:lstStyle>
            <a:extLst/>
          </a:lstStyle>
          <a:p>
            <a:endParaRPr kumimoji="1" lang="ja-JP" altLang="en-US"/>
          </a:p>
        </p:txBody>
      </p:sp>
      <p:sp>
        <p:nvSpPr>
          <p:cNvPr id="6" name="スライド番号プレースホルダ 5"/>
          <p:cNvSpPr>
            <a:spLocks noGrp="1"/>
          </p:cNvSpPr>
          <p:nvPr>
            <p:ph type="sldNum" sz="quarter" idx="12"/>
          </p:nvPr>
        </p:nvSpPr>
        <p:spPr/>
        <p:txBody>
          <a:bodyPr/>
          <a:lstStyle>
            <a:extLst/>
          </a:lstStyle>
          <a:p>
            <a:fld id="{29516282-FCAD-4EED-A699-57B9A52C460A}"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extLst/>
          </a:lstStyle>
          <a:p>
            <a:fld id="{27940F01-F715-44FE-8141-74EE3B0262ED}" type="datetimeFigureOut">
              <a:rPr kumimoji="1" lang="ja-JP" altLang="en-US" smtClean="0"/>
              <a:pPr/>
              <a:t>2013/9/10</a:t>
            </a:fld>
            <a:endParaRPr kumimoji="1" lang="ja-JP" altLang="en-US"/>
          </a:p>
        </p:txBody>
      </p:sp>
      <p:sp>
        <p:nvSpPr>
          <p:cNvPr id="6" name="フッター プレースホルダ 5"/>
          <p:cNvSpPr>
            <a:spLocks noGrp="1"/>
          </p:cNvSpPr>
          <p:nvPr>
            <p:ph type="ftr" sz="quarter" idx="11"/>
          </p:nvPr>
        </p:nvSpPr>
        <p:spPr/>
        <p:txBody>
          <a:bodyPr/>
          <a:lstStyle>
            <a:extLst/>
          </a:lstStyle>
          <a:p>
            <a:endParaRPr kumimoji="1" lang="ja-JP" altLang="en-US"/>
          </a:p>
        </p:txBody>
      </p:sp>
      <p:sp>
        <p:nvSpPr>
          <p:cNvPr id="7" name="スライド番号プレースホルダ 6"/>
          <p:cNvSpPr>
            <a:spLocks noGrp="1"/>
          </p:cNvSpPr>
          <p:nvPr>
            <p:ph type="sldNum" sz="quarter" idx="12"/>
          </p:nvPr>
        </p:nvSpPr>
        <p:spPr/>
        <p:txBody>
          <a:bodyPr/>
          <a:lstStyle>
            <a:extLst/>
          </a:lstStyle>
          <a:p>
            <a:fld id="{29516282-FCAD-4EED-A699-57B9A52C460A}"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02920" y="4983480"/>
            <a:ext cx="8183880" cy="1051560"/>
          </a:xfrm>
        </p:spPr>
        <p:txBody>
          <a:bodyPr anchor="b"/>
          <a:lstStyle>
            <a:lvl1pPr>
              <a:defRPr b="1"/>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p:txBody>
          <a:bodyPr/>
          <a:lstStyle>
            <a:extLst/>
          </a:lstStyle>
          <a:p>
            <a:fld id="{27940F01-F715-44FE-8141-74EE3B0262ED}" type="datetimeFigureOut">
              <a:rPr kumimoji="1" lang="ja-JP" altLang="en-US" smtClean="0"/>
              <a:pPr/>
              <a:t>2013/9/10</a:t>
            </a:fld>
            <a:endParaRPr kumimoji="1" lang="ja-JP" altLang="en-US"/>
          </a:p>
        </p:txBody>
      </p:sp>
      <p:sp>
        <p:nvSpPr>
          <p:cNvPr id="8" name="フッター プレースホルダ 7"/>
          <p:cNvSpPr>
            <a:spLocks noGrp="1"/>
          </p:cNvSpPr>
          <p:nvPr>
            <p:ph type="ftr" sz="quarter" idx="11"/>
          </p:nvPr>
        </p:nvSpPr>
        <p:spPr/>
        <p:txBody>
          <a:bodyPr/>
          <a:lstStyle>
            <a:extLst/>
          </a:lstStyle>
          <a:p>
            <a:endParaRPr kumimoji="1" lang="ja-JP" altLang="en-US"/>
          </a:p>
        </p:txBody>
      </p:sp>
      <p:sp>
        <p:nvSpPr>
          <p:cNvPr id="9" name="スライド番号プレースホルダ 8"/>
          <p:cNvSpPr>
            <a:spLocks noGrp="1"/>
          </p:cNvSpPr>
          <p:nvPr>
            <p:ph type="sldNum" sz="quarter" idx="12"/>
          </p:nvPr>
        </p:nvSpPr>
        <p:spPr/>
        <p:txBody>
          <a:bodyPr/>
          <a:lstStyle>
            <a:extLst/>
          </a:lstStyle>
          <a:p>
            <a:fld id="{29516282-FCAD-4EED-A699-57B9A52C460A}"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extLst/>
          </a:lstStyle>
          <a:p>
            <a:fld id="{27940F01-F715-44FE-8141-74EE3B0262ED}" type="datetimeFigureOut">
              <a:rPr kumimoji="1" lang="ja-JP" altLang="en-US" smtClean="0"/>
              <a:pPr/>
              <a:t>2013/9/10</a:t>
            </a:fld>
            <a:endParaRPr kumimoji="1" lang="ja-JP" altLang="en-US"/>
          </a:p>
        </p:txBody>
      </p:sp>
      <p:sp>
        <p:nvSpPr>
          <p:cNvPr id="4" name="フッター プレースホルダ 3"/>
          <p:cNvSpPr>
            <a:spLocks noGrp="1"/>
          </p:cNvSpPr>
          <p:nvPr>
            <p:ph type="ftr" sz="quarter" idx="11"/>
          </p:nvPr>
        </p:nvSpPr>
        <p:spPr/>
        <p:txBody>
          <a:bodyPr/>
          <a:lstStyle>
            <a:extLst/>
          </a:lstStyle>
          <a:p>
            <a:endParaRPr kumimoji="1" lang="ja-JP" altLang="en-US"/>
          </a:p>
        </p:txBody>
      </p:sp>
      <p:sp>
        <p:nvSpPr>
          <p:cNvPr id="5" name="スライド番号プレースホルダ 4"/>
          <p:cNvSpPr>
            <a:spLocks noGrp="1"/>
          </p:cNvSpPr>
          <p:nvPr>
            <p:ph type="sldNum" sz="quarter" idx="12"/>
          </p:nvPr>
        </p:nvSpPr>
        <p:spPr/>
        <p:txBody>
          <a:bodyPr/>
          <a:lstStyle>
            <a:extLst/>
          </a:lstStyle>
          <a:p>
            <a:fld id="{29516282-FCAD-4EED-A699-57B9A52C460A}"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7" name="角丸四角形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付プレースホルダ 1"/>
          <p:cNvSpPr>
            <a:spLocks noGrp="1"/>
          </p:cNvSpPr>
          <p:nvPr>
            <p:ph type="dt" sz="half" idx="10"/>
          </p:nvPr>
        </p:nvSpPr>
        <p:spPr/>
        <p:txBody>
          <a:bodyPr/>
          <a:lstStyle>
            <a:extLst/>
          </a:lstStyle>
          <a:p>
            <a:fld id="{27940F01-F715-44FE-8141-74EE3B0262ED}" type="datetimeFigureOut">
              <a:rPr kumimoji="1" lang="ja-JP" altLang="en-US" smtClean="0"/>
              <a:pPr/>
              <a:t>2013/9/10</a:t>
            </a:fld>
            <a:endParaRPr kumimoji="1" lang="ja-JP" altLang="en-US"/>
          </a:p>
        </p:txBody>
      </p:sp>
      <p:sp>
        <p:nvSpPr>
          <p:cNvPr id="3" name="フッター プレースホルダ 2"/>
          <p:cNvSpPr>
            <a:spLocks noGrp="1"/>
          </p:cNvSpPr>
          <p:nvPr>
            <p:ph type="ftr" sz="quarter" idx="11"/>
          </p:nvPr>
        </p:nvSpPr>
        <p:spPr/>
        <p:txBody>
          <a:bodyPr/>
          <a:lstStyle>
            <a:extLst/>
          </a:lstStyle>
          <a:p>
            <a:endParaRPr kumimoji="1" lang="ja-JP" altLang="en-US"/>
          </a:p>
        </p:txBody>
      </p:sp>
      <p:sp>
        <p:nvSpPr>
          <p:cNvPr id="4" name="スライド番号プレースホルダ 3"/>
          <p:cNvSpPr>
            <a:spLocks noGrp="1"/>
          </p:cNvSpPr>
          <p:nvPr>
            <p:ph type="sldNum" sz="quarter" idx="12"/>
          </p:nvPr>
        </p:nvSpPr>
        <p:spPr/>
        <p:txBody>
          <a:bodyPr/>
          <a:lstStyle>
            <a:extLst/>
          </a:lstStyle>
          <a:p>
            <a:fld id="{29516282-FCAD-4EED-A699-57B9A52C460A}"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extLst/>
          </a:lstStyle>
          <a:p>
            <a:fld id="{27940F01-F715-44FE-8141-74EE3B0262ED}" type="datetimeFigureOut">
              <a:rPr kumimoji="1" lang="ja-JP" altLang="en-US" smtClean="0"/>
              <a:pPr/>
              <a:t>2013/9/10</a:t>
            </a:fld>
            <a:endParaRPr kumimoji="1" lang="ja-JP" altLang="en-US"/>
          </a:p>
        </p:txBody>
      </p:sp>
      <p:sp>
        <p:nvSpPr>
          <p:cNvPr id="6" name="フッター プレースホルダ 5"/>
          <p:cNvSpPr>
            <a:spLocks noGrp="1"/>
          </p:cNvSpPr>
          <p:nvPr>
            <p:ph type="ftr" sz="quarter" idx="11"/>
          </p:nvPr>
        </p:nvSpPr>
        <p:spPr/>
        <p:txBody>
          <a:bodyPr/>
          <a:lstStyle>
            <a:extLst/>
          </a:lstStyle>
          <a:p>
            <a:endParaRPr kumimoji="1" lang="ja-JP" altLang="en-US"/>
          </a:p>
        </p:txBody>
      </p:sp>
      <p:sp>
        <p:nvSpPr>
          <p:cNvPr id="7" name="スライド番号プレースホルダ 6"/>
          <p:cNvSpPr>
            <a:spLocks noGrp="1"/>
          </p:cNvSpPr>
          <p:nvPr>
            <p:ph type="sldNum" sz="quarter" idx="12"/>
          </p:nvPr>
        </p:nvSpPr>
        <p:spPr/>
        <p:txBody>
          <a:bodyPr/>
          <a:lstStyle>
            <a:extLst/>
          </a:lstStyle>
          <a:p>
            <a:fld id="{29516282-FCAD-4EED-A699-57B9A52C460A}"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角丸四角形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 つの角を丸めた四角形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タイトル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ja-JP" altLang="en-US" smtClean="0"/>
              <a:t>マスタ タイトルの書式設定</a:t>
            </a:r>
            <a:endParaRPr kumimoji="0" lang="en-US"/>
          </a:p>
        </p:txBody>
      </p:sp>
      <p:sp>
        <p:nvSpPr>
          <p:cNvPr id="4" name="テキスト プレースホルダ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p:txBody>
          <a:bodyPr/>
          <a:lstStyle>
            <a:extLst/>
          </a:lstStyle>
          <a:p>
            <a:fld id="{27940F01-F715-44FE-8141-74EE3B0262ED}" type="datetimeFigureOut">
              <a:rPr kumimoji="1" lang="ja-JP" altLang="en-US" smtClean="0"/>
              <a:pPr/>
              <a:t>2013/9/10</a:t>
            </a:fld>
            <a:endParaRPr kumimoji="1" lang="ja-JP" altLang="en-US"/>
          </a:p>
        </p:txBody>
      </p:sp>
      <p:sp>
        <p:nvSpPr>
          <p:cNvPr id="6" name="フッター プレースホルダ 5"/>
          <p:cNvSpPr>
            <a:spLocks noGrp="1"/>
          </p:cNvSpPr>
          <p:nvPr>
            <p:ph type="ftr" sz="quarter" idx="11"/>
          </p:nvPr>
        </p:nvSpPr>
        <p:spPr/>
        <p:txBody>
          <a:bodyPr/>
          <a:lstStyle>
            <a:extLst/>
          </a:lstStyle>
          <a:p>
            <a:endParaRPr kumimoji="1" lang="ja-JP" altLang="en-US"/>
          </a:p>
        </p:txBody>
      </p:sp>
      <p:sp>
        <p:nvSpPr>
          <p:cNvPr id="7" name="スライド番号プレースホルダ 6"/>
          <p:cNvSpPr>
            <a:spLocks noGrp="1"/>
          </p:cNvSpPr>
          <p:nvPr>
            <p:ph type="sldNum" sz="quarter" idx="12"/>
          </p:nvPr>
        </p:nvSpPr>
        <p:spPr/>
        <p:txBody>
          <a:bodyPr/>
          <a:lstStyle>
            <a:extLst/>
          </a:lstStyle>
          <a:p>
            <a:fld id="{29516282-FCAD-4EED-A699-57B9A52C460A}" type="slidenum">
              <a:rPr kumimoji="1" lang="ja-JP" altLang="en-US" smtClean="0"/>
              <a:pPr/>
              <a:t>&lt;#&gt;</a:t>
            </a:fld>
            <a:endParaRPr kumimoji="1" lang="ja-JP" altLang="en-US"/>
          </a:p>
        </p:txBody>
      </p:sp>
      <p:sp>
        <p:nvSpPr>
          <p:cNvPr id="3" name="図プレースホルダ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ja-JP" altLang="en-US" smtClean="0"/>
              <a:t>アイコンをクリックして図を追加</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角丸四角形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角丸四角形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タイトル プレースホルダ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ja-JP" altLang="en-US" smtClean="0"/>
              <a:t>マスタ タイトルの書式設定</a:t>
            </a:r>
            <a:endParaRPr kumimoji="0" lang="en-US"/>
          </a:p>
        </p:txBody>
      </p:sp>
      <p:sp>
        <p:nvSpPr>
          <p:cNvPr id="4" name="テキスト プレースホルダ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25" name="日付プレースホルダ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7940F01-F715-44FE-8141-74EE3B0262ED}" type="datetimeFigureOut">
              <a:rPr kumimoji="1" lang="ja-JP" altLang="en-US" smtClean="0"/>
              <a:pPr/>
              <a:t>2013/9/10</a:t>
            </a:fld>
            <a:endParaRPr kumimoji="1" lang="ja-JP" altLang="en-US"/>
          </a:p>
        </p:txBody>
      </p:sp>
      <p:sp>
        <p:nvSpPr>
          <p:cNvPr id="18" name="フッター プレースホルダ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kumimoji="1" lang="ja-JP" altLang="en-US"/>
          </a:p>
        </p:txBody>
      </p:sp>
      <p:sp>
        <p:nvSpPr>
          <p:cNvPr id="5" name="スライド番号プレースホルダ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29516282-FCAD-4EED-A699-57B9A52C460A}"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1"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1"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1"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1"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1"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1"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1"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1"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1"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1" sz="1500" kern="120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dyumiken.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124745"/>
            <a:ext cx="7772400" cy="1584175"/>
          </a:xfrm>
        </p:spPr>
        <p:txBody>
          <a:bodyPr>
            <a:normAutofit fontScale="90000"/>
          </a:bodyPr>
          <a:lstStyle/>
          <a:p>
            <a:pPr algn="ctr"/>
            <a:r>
              <a:rPr lang="ja-JP" altLang="en-US" dirty="0" smtClean="0"/>
              <a:t/>
            </a:r>
            <a:br>
              <a:rPr lang="ja-JP" altLang="en-US" dirty="0" smtClean="0"/>
            </a:br>
            <a:r>
              <a:rPr lang="ja-JP" altLang="en-US" dirty="0" smtClean="0"/>
              <a:t/>
            </a:r>
            <a:br>
              <a:rPr lang="ja-JP" altLang="en-US" dirty="0" smtClean="0"/>
            </a:br>
            <a:endParaRPr kumimoji="1" lang="ja-JP" altLang="en-US" dirty="0"/>
          </a:p>
        </p:txBody>
      </p:sp>
      <p:sp>
        <p:nvSpPr>
          <p:cNvPr id="3" name="サブタイトル 2"/>
          <p:cNvSpPr>
            <a:spLocks noGrp="1"/>
          </p:cNvSpPr>
          <p:nvPr>
            <p:ph type="subTitle" idx="1"/>
          </p:nvPr>
        </p:nvSpPr>
        <p:spPr>
          <a:xfrm>
            <a:off x="722376" y="3685032"/>
            <a:ext cx="7772400" cy="2192240"/>
          </a:xfrm>
        </p:spPr>
        <p:txBody>
          <a:bodyPr>
            <a:normAutofit/>
          </a:bodyPr>
          <a:lstStyle/>
          <a:p>
            <a:pPr algn="ctr"/>
            <a:r>
              <a:rPr kumimoji="1" lang="ja-JP" altLang="en-US" sz="2400" b="1" dirty="0" smtClean="0">
                <a:solidFill>
                  <a:srgbClr val="0070C0"/>
                </a:solidFill>
              </a:rPr>
              <a:t>弓野憲一</a:t>
            </a:r>
          </a:p>
          <a:p>
            <a:endParaRPr kumimoji="1" lang="ja-JP" altLang="en-US" sz="2400" b="1" dirty="0" smtClean="0">
              <a:solidFill>
                <a:srgbClr val="0070C0"/>
              </a:solidFill>
            </a:endParaRPr>
          </a:p>
          <a:p>
            <a:r>
              <a:rPr lang="ja-JP" altLang="en-US" sz="2400" b="1" dirty="0">
                <a:solidFill>
                  <a:srgbClr val="0070C0"/>
                </a:solidFill>
              </a:rPr>
              <a:t>静岡</a:t>
            </a:r>
            <a:r>
              <a:rPr lang="ja-JP" altLang="en-US" sz="2400" b="1" dirty="0" smtClean="0">
                <a:solidFill>
                  <a:srgbClr val="0070C0"/>
                </a:solidFill>
              </a:rPr>
              <a:t>大学名誉教授</a:t>
            </a:r>
            <a:r>
              <a:rPr lang="en-US" altLang="ja-JP" sz="2400" b="1" dirty="0" smtClean="0">
                <a:solidFill>
                  <a:srgbClr val="0070C0"/>
                </a:solidFill>
              </a:rPr>
              <a:t>/</a:t>
            </a:r>
            <a:r>
              <a:rPr lang="ja-JP" altLang="en-US" sz="2400" b="1" dirty="0" smtClean="0">
                <a:solidFill>
                  <a:srgbClr val="0070C0"/>
                </a:solidFill>
              </a:rPr>
              <a:t>日本創造学会会長</a:t>
            </a:r>
          </a:p>
          <a:p>
            <a:r>
              <a:rPr lang="en-US" altLang="ja-JP" sz="2400" b="1" dirty="0">
                <a:solidFill>
                  <a:srgbClr val="0070C0"/>
                </a:solidFill>
              </a:rPr>
              <a:t>yuminoocn@etude.ocn.ne.jp</a:t>
            </a:r>
            <a:endParaRPr kumimoji="1" lang="ja-JP" altLang="en-US" sz="2400" b="1" dirty="0">
              <a:solidFill>
                <a:srgbClr val="0070C0"/>
              </a:solidFill>
            </a:endParaRPr>
          </a:p>
        </p:txBody>
      </p:sp>
      <p:sp>
        <p:nvSpPr>
          <p:cNvPr id="4" name="タイトル 1"/>
          <p:cNvSpPr txBox="1">
            <a:spLocks/>
          </p:cNvSpPr>
          <p:nvPr/>
        </p:nvSpPr>
        <p:spPr>
          <a:xfrm>
            <a:off x="838200" y="1277145"/>
            <a:ext cx="7772400" cy="1584175"/>
          </a:xfrm>
          <a:prstGeom prst="rect">
            <a:avLst/>
          </a:prstGeom>
        </p:spPr>
        <p:txBody>
          <a:bodyPr vert="horz" lIns="45720" rIns="45720" bIns="45720" anchor="b">
            <a:normAutofit fontScale="8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500" b="1" i="0" u="none" strike="noStrike" kern="1200" cap="none" spc="0" normalizeH="0" baseline="0" noProof="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持続可能な医療・看護を創る</a:t>
            </a:r>
            <a:br>
              <a:rPr kumimoji="1" lang="ja-JP" altLang="en-US" sz="4500" b="1" i="0" u="none" strike="noStrike" kern="1200" cap="none" spc="0" normalizeH="0" baseline="0" noProof="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br>
            <a:r>
              <a:rPr kumimoji="1" lang="en-US" altLang="ja-JP" sz="4500" b="1" i="0" u="none" strike="noStrike" kern="1200" cap="none" spc="0" normalizeH="0" baseline="0" noProof="0" smtClean="0">
                <a:ln>
                  <a:noFill/>
                </a:ln>
                <a:solidFill>
                  <a:srgbClr val="7030A0"/>
                </a:solidFill>
                <a:effectLst>
                  <a:outerShdw blurRad="53975" dist="22860" dir="5400000" algn="tl" rotWithShape="0">
                    <a:srgbClr val="000000">
                      <a:alpha val="55000"/>
                    </a:srgbClr>
                  </a:outerShdw>
                </a:effectLst>
                <a:uLnTx/>
                <a:uFillTx/>
                <a:latin typeface="+mj-lt"/>
                <a:ea typeface="+mj-ea"/>
                <a:cs typeface="+mj-cs"/>
              </a:rPr>
              <a:t>--</a:t>
            </a:r>
            <a:r>
              <a:rPr kumimoji="1" lang="ja-JP" altLang="en-US" sz="3600" b="1" i="0" u="none" strike="noStrike" kern="1200" cap="none" spc="0" normalizeH="0" baseline="0" noProof="0" smtClean="0">
                <a:ln>
                  <a:noFill/>
                </a:ln>
                <a:solidFill>
                  <a:srgbClr val="7030A0"/>
                </a:solidFill>
                <a:effectLst>
                  <a:outerShdw blurRad="53975" dist="22860" dir="5400000" algn="tl" rotWithShape="0">
                    <a:srgbClr val="000000">
                      <a:alpha val="55000"/>
                    </a:srgbClr>
                  </a:outerShdw>
                </a:effectLst>
                <a:uLnTx/>
                <a:uFillTx/>
                <a:latin typeface="+mj-lt"/>
                <a:ea typeface="+mj-ea"/>
                <a:cs typeface="+mj-cs"/>
              </a:rPr>
              <a:t>創造的問題解決技法を学んで使う</a:t>
            </a:r>
            <a:r>
              <a:rPr kumimoji="1" lang="en-US" altLang="ja-JP" sz="3600" b="1" i="0" u="none" strike="noStrike" kern="1200" cap="none" spc="0" normalizeH="0" baseline="0" noProof="0" smtClean="0">
                <a:ln>
                  <a:noFill/>
                </a:ln>
                <a:solidFill>
                  <a:srgbClr val="7030A0"/>
                </a:solidFill>
                <a:effectLst>
                  <a:outerShdw blurRad="53975" dist="22860" dir="5400000" algn="tl" rotWithShape="0">
                    <a:srgbClr val="000000">
                      <a:alpha val="55000"/>
                    </a:srgbClr>
                  </a:outerShdw>
                </a:effectLst>
                <a:uLnTx/>
                <a:uFillTx/>
                <a:latin typeface="+mj-lt"/>
                <a:ea typeface="+mj-ea"/>
                <a:cs typeface="+mj-cs"/>
              </a:rPr>
              <a:t>--</a:t>
            </a:r>
            <a:r>
              <a:rPr kumimoji="1" lang="ja-JP" altLang="en-US" sz="4500" b="1" i="0" u="none" strike="noStrike" kern="1200" cap="none" spc="0" normalizeH="0" baseline="0" noProof="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t/>
            </a:r>
            <a:br>
              <a:rPr kumimoji="1" lang="ja-JP" altLang="en-US" sz="4500" b="1" i="0" u="none" strike="noStrike" kern="1200" cap="none" spc="0" normalizeH="0" baseline="0" noProof="0" smtClean="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rPr>
            </a:br>
            <a:endParaRPr kumimoji="1" lang="ja-JP" altLang="en-US" sz="4500" b="1" i="0" u="none" strike="noStrike" kern="1200" cap="none" spc="0" normalizeH="0" baseline="0" noProof="0" dirty="0">
              <a:ln>
                <a:noFill/>
              </a:ln>
              <a:solidFill>
                <a:schemeClr val="accent1">
                  <a:tint val="88000"/>
                  <a:satMod val="150000"/>
                </a:schemeClr>
              </a:solidFill>
              <a:effectLst>
                <a:outerShdw blurRad="53975" dist="22860" dir="5400000" algn="tl" rotWithShape="0">
                  <a:srgbClr val="000000">
                    <a:alpha val="55000"/>
                  </a:srgbClr>
                </a:outerShdw>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創造的問題解決（</a:t>
            </a:r>
            <a:r>
              <a:rPr kumimoji="1" lang="en-US" altLang="ja-JP" dirty="0" smtClean="0"/>
              <a:t>3</a:t>
            </a:r>
            <a:r>
              <a:rPr kumimoji="1" lang="ja-JP" altLang="en-US" dirty="0" smtClean="0"/>
              <a:t>）久山町の地域医療</a:t>
            </a:r>
            <a:r>
              <a:rPr kumimoji="1" lang="en-US" altLang="ja-JP" dirty="0" smtClean="0"/>
              <a:t/>
            </a:r>
            <a:br>
              <a:rPr kumimoji="1" lang="en-US" altLang="ja-JP" dirty="0" smtClean="0"/>
            </a:b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b="1" dirty="0" smtClean="0"/>
              <a:t>久山町の持続可能な創造的問題解決</a:t>
            </a:r>
          </a:p>
          <a:p>
            <a:r>
              <a:rPr kumimoji="1" lang="ja-JP" altLang="en-US" dirty="0" smtClean="0"/>
              <a:t>　　</a:t>
            </a:r>
            <a:r>
              <a:rPr kumimoji="1" lang="en-US" altLang="ja-JP" dirty="0" smtClean="0"/>
              <a:t>50</a:t>
            </a:r>
            <a:r>
              <a:rPr kumimoji="1" lang="ja-JP" altLang="en-US" dirty="0" smtClean="0"/>
              <a:t>年前</a:t>
            </a:r>
            <a:r>
              <a:rPr kumimoji="1" lang="en-US" altLang="ja-JP" dirty="0" smtClean="0"/>
              <a:t>----  </a:t>
            </a:r>
            <a:r>
              <a:rPr kumimoji="1" lang="ja-JP" altLang="en-US" b="1" dirty="0" smtClean="0">
                <a:solidFill>
                  <a:srgbClr val="7030A0"/>
                </a:solidFill>
              </a:rPr>
              <a:t>脳卒中</a:t>
            </a:r>
            <a:r>
              <a:rPr kumimoji="1" lang="ja-JP" altLang="en-US" dirty="0" smtClean="0"/>
              <a:t>が多発</a:t>
            </a:r>
            <a:r>
              <a:rPr lang="ja-JP" altLang="en-US" dirty="0" smtClean="0"/>
              <a:t>⇒これを解決（死者数激減）</a:t>
            </a:r>
            <a:r>
              <a:rPr lang="en-US" altLang="ja-JP" dirty="0" smtClean="0"/>
              <a:t> </a:t>
            </a:r>
          </a:p>
          <a:p>
            <a:r>
              <a:rPr lang="en-US" altLang="ja-JP" sz="2400" dirty="0" smtClean="0">
                <a:solidFill>
                  <a:srgbClr val="0070C0"/>
                </a:solidFill>
              </a:rPr>
              <a:t>&lt;</a:t>
            </a:r>
            <a:r>
              <a:rPr lang="ja-JP" altLang="en-US" sz="2400" b="1" dirty="0" smtClean="0">
                <a:solidFill>
                  <a:srgbClr val="0070C0"/>
                </a:solidFill>
              </a:rPr>
              <a:t>何が</a:t>
            </a:r>
            <a:r>
              <a:rPr lang="en-US" altLang="ja-JP" sz="2400" dirty="0" smtClean="0">
                <a:solidFill>
                  <a:srgbClr val="0070C0"/>
                </a:solidFill>
              </a:rPr>
              <a:t>&gt;</a:t>
            </a:r>
            <a:r>
              <a:rPr lang="ja-JP" altLang="en-US" sz="2000" dirty="0" smtClean="0">
                <a:solidFill>
                  <a:srgbClr val="0070C0"/>
                </a:solidFill>
              </a:rPr>
              <a:t>そして</a:t>
            </a:r>
            <a:r>
              <a:rPr lang="en-US" altLang="ja-JP" sz="2400" dirty="0" smtClean="0">
                <a:solidFill>
                  <a:srgbClr val="0070C0"/>
                </a:solidFill>
              </a:rPr>
              <a:t>&lt;</a:t>
            </a:r>
            <a:r>
              <a:rPr lang="ja-JP" altLang="en-US" sz="2400" b="1" dirty="0" smtClean="0">
                <a:solidFill>
                  <a:srgbClr val="0070C0"/>
                </a:solidFill>
              </a:rPr>
              <a:t>なぜ</a:t>
            </a:r>
            <a:r>
              <a:rPr lang="en-US" altLang="ja-JP" sz="2400" dirty="0" smtClean="0">
                <a:solidFill>
                  <a:srgbClr val="0070C0"/>
                </a:solidFill>
              </a:rPr>
              <a:t>&gt;</a:t>
            </a:r>
            <a:r>
              <a:rPr lang="ja-JP" altLang="en-US" sz="2400" dirty="0" smtClean="0">
                <a:solidFill>
                  <a:srgbClr val="0070C0"/>
                </a:solidFill>
              </a:rPr>
              <a:t>これが</a:t>
            </a:r>
            <a:r>
              <a:rPr lang="ja-JP" altLang="en-US" sz="2400" b="1" u="sng" dirty="0" smtClean="0">
                <a:solidFill>
                  <a:srgbClr val="00B050"/>
                </a:solidFill>
              </a:rPr>
              <a:t>創造的問題解決</a:t>
            </a:r>
            <a:r>
              <a:rPr lang="ja-JP" altLang="en-US" sz="2400" dirty="0" smtClean="0">
                <a:solidFill>
                  <a:srgbClr val="0070C0"/>
                </a:solidFill>
              </a:rPr>
              <a:t>か</a:t>
            </a:r>
            <a:r>
              <a:rPr lang="en-US" altLang="ja-JP" sz="2400" dirty="0" smtClean="0">
                <a:solidFill>
                  <a:srgbClr val="0070C0"/>
                </a:solidFill>
              </a:rPr>
              <a:t>?&gt;</a:t>
            </a:r>
            <a:endParaRPr lang="ja-JP" altLang="en-US" sz="2400" dirty="0" smtClean="0">
              <a:solidFill>
                <a:srgbClr val="0070C0"/>
              </a:solidFill>
            </a:endParaRPr>
          </a:p>
          <a:p>
            <a:r>
              <a:rPr lang="en-US" altLang="ja-JP" sz="2400" b="1" dirty="0" smtClean="0"/>
              <a:t>1.</a:t>
            </a:r>
            <a:r>
              <a:rPr lang="ja-JP" altLang="en-US" sz="2400" b="1" dirty="0" smtClean="0"/>
              <a:t>地域で問題を解決</a:t>
            </a:r>
          </a:p>
          <a:p>
            <a:pPr>
              <a:buNone/>
            </a:pPr>
            <a:r>
              <a:rPr lang="en-US" altLang="ja-JP" sz="2000" b="1" dirty="0" smtClean="0">
                <a:solidFill>
                  <a:srgbClr val="7030A0"/>
                </a:solidFill>
              </a:rPr>
              <a:t>(</a:t>
            </a:r>
            <a:r>
              <a:rPr lang="ja-JP" altLang="en-US" sz="2000" b="1" dirty="0" smtClean="0">
                <a:solidFill>
                  <a:srgbClr val="7030A0"/>
                </a:solidFill>
              </a:rPr>
              <a:t>九大医学部、保健所、地域の病院、中村大学栄養学科、地域住民</a:t>
            </a:r>
            <a:r>
              <a:rPr lang="en-US" altLang="ja-JP" sz="2000" b="1" dirty="0" smtClean="0">
                <a:solidFill>
                  <a:srgbClr val="7030A0"/>
                </a:solidFill>
              </a:rPr>
              <a:t>)</a:t>
            </a:r>
          </a:p>
          <a:p>
            <a:r>
              <a:rPr lang="en-US" altLang="ja-JP" sz="2400" b="1" dirty="0" smtClean="0"/>
              <a:t>2.</a:t>
            </a:r>
            <a:r>
              <a:rPr lang="ja-JP" altLang="en-US" sz="2400" b="1" dirty="0" smtClean="0"/>
              <a:t>剖検によって死因等を特定</a:t>
            </a:r>
            <a:r>
              <a:rPr lang="en-US" altLang="ja-JP" sz="2400" dirty="0" smtClean="0"/>
              <a:t>----</a:t>
            </a:r>
            <a:r>
              <a:rPr lang="ja-JP" altLang="en-US" sz="2000" b="1" dirty="0" smtClean="0">
                <a:solidFill>
                  <a:srgbClr val="7030A0"/>
                </a:solidFill>
              </a:rPr>
              <a:t>データを積み重ねた</a:t>
            </a:r>
          </a:p>
          <a:p>
            <a:r>
              <a:rPr lang="en-US" altLang="ja-JP" sz="2400" b="1" dirty="0" smtClean="0"/>
              <a:t>3.</a:t>
            </a:r>
            <a:r>
              <a:rPr lang="ja-JP" altLang="en-US" sz="2400" b="1" dirty="0" smtClean="0"/>
              <a:t>プロジェクトを創った</a:t>
            </a:r>
            <a:r>
              <a:rPr lang="en-US" altLang="ja-JP" sz="2400" dirty="0" smtClean="0"/>
              <a:t>:</a:t>
            </a:r>
            <a:r>
              <a:rPr lang="ja-JP" altLang="en-US" sz="2000" b="1" dirty="0" smtClean="0">
                <a:solidFill>
                  <a:srgbClr val="7030A0"/>
                </a:solidFill>
              </a:rPr>
              <a:t>予防医学、栄養学、持続的検診制度、地域ネットワーク</a:t>
            </a:r>
          </a:p>
          <a:p>
            <a:r>
              <a:rPr lang="en-US" altLang="ja-JP" sz="2400" b="1" dirty="0" smtClean="0"/>
              <a:t>4.</a:t>
            </a:r>
            <a:r>
              <a:rPr lang="ja-JP" altLang="en-US" sz="2400" b="1" dirty="0" smtClean="0"/>
              <a:t>現在もこのプロジェクトは持続している</a:t>
            </a:r>
            <a:r>
              <a:rPr lang="ja-JP" altLang="en-US" sz="2000" b="1" dirty="0" smtClean="0">
                <a:solidFill>
                  <a:srgbClr val="7030A0"/>
                </a:solidFill>
              </a:rPr>
              <a:t>　</a:t>
            </a:r>
            <a:endParaRPr lang="en-US" altLang="ja-JP" sz="2000" b="1" dirty="0" smtClean="0">
              <a:solidFill>
                <a:srgbClr val="7030A0"/>
              </a:solidFill>
            </a:endParaRPr>
          </a:p>
          <a:p>
            <a:endParaRPr lang="ja-JP" alt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5229200"/>
            <a:ext cx="8183880" cy="1051560"/>
          </a:xfrm>
        </p:spPr>
        <p:txBody>
          <a:bodyPr/>
          <a:lstStyle/>
          <a:p>
            <a:r>
              <a:rPr lang="ja-JP" altLang="en-US" dirty="0" smtClean="0"/>
              <a:t>久山町の脳卒中による死亡率の変化</a:t>
            </a:r>
            <a:endParaRPr kumimoji="1" lang="ja-JP" altLang="en-US" dirty="0"/>
          </a:p>
        </p:txBody>
      </p:sp>
      <p:graphicFrame>
        <p:nvGraphicFramePr>
          <p:cNvPr id="4" name="コンテンツ プレースホルダ 3"/>
          <p:cNvGraphicFramePr>
            <a:graphicFrameLocks noGrp="1"/>
          </p:cNvGraphicFramePr>
          <p:nvPr>
            <p:ph idx="1"/>
          </p:nvPr>
        </p:nvGraphicFramePr>
        <p:xfrm>
          <a:off x="179513" y="548680"/>
          <a:ext cx="8758808" cy="3341370"/>
        </p:xfrm>
        <a:graphic>
          <a:graphicData uri="http://schemas.openxmlformats.org/drawingml/2006/table">
            <a:tbl>
              <a:tblPr firstRow="1" bandRow="1">
                <a:tableStyleId>{5C22544A-7EE6-4342-B048-85BDC9FD1C3A}</a:tableStyleId>
              </a:tblPr>
              <a:tblGrid>
                <a:gridCol w="1157858"/>
                <a:gridCol w="1085850"/>
                <a:gridCol w="1085850"/>
                <a:gridCol w="1085850"/>
                <a:gridCol w="357747"/>
                <a:gridCol w="1146541"/>
                <a:gridCol w="1146541"/>
                <a:gridCol w="1692571"/>
              </a:tblGrid>
              <a:tr h="370840">
                <a:tc>
                  <a:txBody>
                    <a:bodyPr/>
                    <a:lstStyle/>
                    <a:p>
                      <a:pPr algn="l" fontAlgn="ctr"/>
                      <a:endParaRPr lang="ja-JP" altLang="en-US" sz="1100" b="0" i="0" u="none" strike="noStrike" dirty="0">
                        <a:solidFill>
                          <a:srgbClr val="000000"/>
                        </a:solidFill>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latin typeface="ＭＳ Ｐゴシック"/>
                      </a:endParaRPr>
                    </a:p>
                  </a:txBody>
                  <a:tcPr marL="9525" marR="9525" marT="9525" marB="0" anchor="ctr"/>
                </a:tc>
                <a:tc>
                  <a:txBody>
                    <a:bodyPr/>
                    <a:lstStyle/>
                    <a:p>
                      <a:pPr algn="l" fontAlgn="ctr"/>
                      <a:r>
                        <a:rPr lang="ja-JP" altLang="en-US" sz="1400" b="1" i="0" u="none" strike="noStrike" dirty="0">
                          <a:solidFill>
                            <a:srgbClr val="000000"/>
                          </a:solidFill>
                          <a:latin typeface="ＭＳ Ｐゴシック"/>
                        </a:rPr>
                        <a:t>男性</a:t>
                      </a:r>
                    </a:p>
                  </a:txBody>
                  <a:tcPr marL="9525" marR="9525" marT="9525" marB="0" anchor="ctr"/>
                </a:tc>
                <a:tc>
                  <a:txBody>
                    <a:bodyPr/>
                    <a:lstStyle/>
                    <a:p>
                      <a:pPr algn="l" fontAlgn="ctr"/>
                      <a:endParaRPr lang="ja-JP" altLang="en-US" sz="1100" b="0" i="0" u="none" strike="noStrike">
                        <a:solidFill>
                          <a:srgbClr val="000000"/>
                        </a:solidFill>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latin typeface="ＭＳ Ｐゴシック"/>
                      </a:endParaRPr>
                    </a:p>
                  </a:txBody>
                  <a:tcPr marL="9525" marR="9525" marT="9525" marB="0" anchor="ctr"/>
                </a:tc>
                <a:tc>
                  <a:txBody>
                    <a:bodyPr/>
                    <a:lstStyle/>
                    <a:p>
                      <a:pPr algn="l" fontAlgn="ctr"/>
                      <a:endParaRPr lang="ja-JP" altLang="en-US" sz="1100" b="0" i="0" u="none" strike="noStrike">
                        <a:solidFill>
                          <a:srgbClr val="000000"/>
                        </a:solidFill>
                        <a:latin typeface="ＭＳ Ｐゴシック"/>
                      </a:endParaRPr>
                    </a:p>
                  </a:txBody>
                  <a:tcPr marL="9525" marR="9525" marT="9525" marB="0" anchor="ctr"/>
                </a:tc>
                <a:tc>
                  <a:txBody>
                    <a:bodyPr/>
                    <a:lstStyle/>
                    <a:p>
                      <a:pPr algn="l" fontAlgn="ctr"/>
                      <a:r>
                        <a:rPr lang="ja-JP" altLang="en-US" sz="1400" b="1" i="0" u="none" strike="noStrike" dirty="0">
                          <a:solidFill>
                            <a:srgbClr val="000000"/>
                          </a:solidFill>
                          <a:latin typeface="ＭＳ Ｐゴシック"/>
                        </a:rPr>
                        <a:t>女性</a:t>
                      </a:r>
                    </a:p>
                  </a:txBody>
                  <a:tcPr marL="9525" marR="9525" marT="9525" marB="0" anchor="ctr"/>
                </a:tc>
                <a:tc>
                  <a:txBody>
                    <a:bodyPr/>
                    <a:lstStyle/>
                    <a:p>
                      <a:pPr algn="l" fontAlgn="ctr"/>
                      <a:endParaRPr lang="ja-JP" altLang="en-US" sz="1100" b="0" i="0" u="none" strike="noStrike">
                        <a:solidFill>
                          <a:srgbClr val="000000"/>
                        </a:solidFill>
                        <a:latin typeface="ＭＳ Ｐゴシック"/>
                      </a:endParaRPr>
                    </a:p>
                  </a:txBody>
                  <a:tcPr marL="9525" marR="9525" marT="9525" marB="0" anchor="ctr"/>
                </a:tc>
              </a:tr>
              <a:tr h="370840">
                <a:tc>
                  <a:txBody>
                    <a:bodyPr/>
                    <a:lstStyle/>
                    <a:p>
                      <a:pPr algn="l" fontAlgn="ctr"/>
                      <a:endParaRPr lang="ja-JP" altLang="en-US" sz="1100" b="0" i="0" u="none" strike="noStrike">
                        <a:solidFill>
                          <a:srgbClr val="000000"/>
                        </a:solidFill>
                        <a:latin typeface="ＭＳ Ｐゴシック"/>
                      </a:endParaRPr>
                    </a:p>
                  </a:txBody>
                  <a:tcPr marL="9525" marR="9525" marT="9525" marB="0" anchor="ctr"/>
                </a:tc>
                <a:tc>
                  <a:txBody>
                    <a:bodyPr/>
                    <a:lstStyle/>
                    <a:p>
                      <a:pPr algn="ctr" fontAlgn="ctr"/>
                      <a:r>
                        <a:rPr lang="ja-JP" altLang="en-US" sz="1400" b="1" i="0" u="none" strike="noStrike" dirty="0">
                          <a:solidFill>
                            <a:srgbClr val="000000"/>
                          </a:solidFill>
                          <a:latin typeface="ＭＳ Ｐゴシック"/>
                        </a:rPr>
                        <a:t>第</a:t>
                      </a:r>
                      <a:r>
                        <a:rPr lang="en-US" altLang="ja-JP" sz="1400" b="1" i="0" u="none" strike="noStrike" dirty="0">
                          <a:solidFill>
                            <a:srgbClr val="000000"/>
                          </a:solidFill>
                          <a:latin typeface="ＭＳ Ｐゴシック"/>
                        </a:rPr>
                        <a:t>1</a:t>
                      </a:r>
                      <a:r>
                        <a:rPr lang="ja-JP" altLang="en-US" sz="1400" b="1" i="0" u="none" strike="noStrike" dirty="0">
                          <a:solidFill>
                            <a:srgbClr val="000000"/>
                          </a:solidFill>
                          <a:latin typeface="ＭＳ Ｐゴシック"/>
                        </a:rPr>
                        <a:t>集団</a:t>
                      </a:r>
                    </a:p>
                  </a:txBody>
                  <a:tcPr marL="9525" marR="9525" marT="9525" marB="0" anchor="ctr"/>
                </a:tc>
                <a:tc>
                  <a:txBody>
                    <a:bodyPr/>
                    <a:lstStyle/>
                    <a:p>
                      <a:pPr algn="ctr" fontAlgn="ctr"/>
                      <a:r>
                        <a:rPr lang="ja-JP" altLang="en-US" sz="1400" b="1" i="0" u="none" strike="noStrike" dirty="0">
                          <a:solidFill>
                            <a:srgbClr val="000000"/>
                          </a:solidFill>
                          <a:latin typeface="ＭＳ Ｐゴシック"/>
                        </a:rPr>
                        <a:t>第</a:t>
                      </a:r>
                      <a:r>
                        <a:rPr lang="en-US" altLang="ja-JP" sz="1400" b="1" i="0" u="none" strike="noStrike" dirty="0">
                          <a:solidFill>
                            <a:srgbClr val="000000"/>
                          </a:solidFill>
                          <a:latin typeface="ＭＳ Ｐゴシック"/>
                        </a:rPr>
                        <a:t>2</a:t>
                      </a:r>
                      <a:r>
                        <a:rPr lang="ja-JP" altLang="en-US" sz="1400" b="1" i="0" u="none" strike="noStrike" dirty="0">
                          <a:solidFill>
                            <a:srgbClr val="000000"/>
                          </a:solidFill>
                          <a:latin typeface="ＭＳ Ｐゴシック"/>
                        </a:rPr>
                        <a:t>集団</a:t>
                      </a:r>
                    </a:p>
                  </a:txBody>
                  <a:tcPr marL="9525" marR="9525" marT="9525" marB="0" anchor="ctr"/>
                </a:tc>
                <a:tc>
                  <a:txBody>
                    <a:bodyPr/>
                    <a:lstStyle/>
                    <a:p>
                      <a:pPr algn="ctr" fontAlgn="ctr"/>
                      <a:r>
                        <a:rPr lang="ja-JP" altLang="en-US" sz="1400" b="1" i="0" u="none" strike="noStrike" dirty="0">
                          <a:solidFill>
                            <a:srgbClr val="000000"/>
                          </a:solidFill>
                          <a:latin typeface="ＭＳ Ｐゴシック"/>
                        </a:rPr>
                        <a:t>第</a:t>
                      </a:r>
                      <a:r>
                        <a:rPr lang="en-US" altLang="ja-JP" sz="1400" b="1" i="0" u="none" strike="noStrike" dirty="0">
                          <a:solidFill>
                            <a:srgbClr val="000000"/>
                          </a:solidFill>
                          <a:latin typeface="ＭＳ Ｐゴシック"/>
                        </a:rPr>
                        <a:t>3</a:t>
                      </a:r>
                      <a:r>
                        <a:rPr lang="ja-JP" altLang="en-US" sz="1400" b="1" i="0" u="none" strike="noStrike" dirty="0">
                          <a:solidFill>
                            <a:srgbClr val="000000"/>
                          </a:solidFill>
                          <a:latin typeface="ＭＳ Ｐゴシック"/>
                        </a:rPr>
                        <a:t>集団</a:t>
                      </a:r>
                    </a:p>
                  </a:txBody>
                  <a:tcPr marL="9525" marR="9525" marT="9525" marB="0" anchor="ctr"/>
                </a:tc>
                <a:tc>
                  <a:txBody>
                    <a:bodyPr/>
                    <a:lstStyle/>
                    <a:p>
                      <a:pPr algn="ctr" fontAlgn="ctr"/>
                      <a:endParaRPr lang="ja-JP" altLang="en-US" sz="1400" b="1" i="0" u="none" strike="noStrike" dirty="0">
                        <a:solidFill>
                          <a:srgbClr val="000000"/>
                        </a:solidFill>
                        <a:latin typeface="ＭＳ Ｐゴシック"/>
                      </a:endParaRPr>
                    </a:p>
                  </a:txBody>
                  <a:tcPr marL="9525" marR="9525" marT="9525" marB="0" anchor="ctr"/>
                </a:tc>
                <a:tc>
                  <a:txBody>
                    <a:bodyPr/>
                    <a:lstStyle/>
                    <a:p>
                      <a:pPr algn="ctr" fontAlgn="ctr"/>
                      <a:r>
                        <a:rPr lang="ja-JP" altLang="en-US" sz="1400" b="1" i="0" u="none" strike="noStrike" dirty="0">
                          <a:solidFill>
                            <a:srgbClr val="000000"/>
                          </a:solidFill>
                          <a:latin typeface="ＭＳ Ｐゴシック"/>
                        </a:rPr>
                        <a:t>第</a:t>
                      </a:r>
                      <a:r>
                        <a:rPr lang="en-US" altLang="ja-JP" sz="1400" b="1" i="0" u="none" strike="noStrike" dirty="0">
                          <a:solidFill>
                            <a:srgbClr val="000000"/>
                          </a:solidFill>
                          <a:latin typeface="ＭＳ Ｐゴシック"/>
                        </a:rPr>
                        <a:t>1</a:t>
                      </a:r>
                      <a:r>
                        <a:rPr lang="ja-JP" altLang="en-US" sz="1400" b="1" i="0" u="none" strike="noStrike" dirty="0">
                          <a:solidFill>
                            <a:srgbClr val="000000"/>
                          </a:solidFill>
                          <a:latin typeface="ＭＳ Ｐゴシック"/>
                        </a:rPr>
                        <a:t>集団</a:t>
                      </a:r>
                    </a:p>
                  </a:txBody>
                  <a:tcPr marL="9525" marR="9525" marT="9525" marB="0" anchor="ctr"/>
                </a:tc>
                <a:tc>
                  <a:txBody>
                    <a:bodyPr/>
                    <a:lstStyle/>
                    <a:p>
                      <a:pPr algn="ctr" fontAlgn="ctr"/>
                      <a:r>
                        <a:rPr lang="ja-JP" altLang="en-US" sz="1400" b="1" i="0" u="none" strike="noStrike" dirty="0">
                          <a:solidFill>
                            <a:srgbClr val="000000"/>
                          </a:solidFill>
                          <a:latin typeface="ＭＳ Ｐゴシック"/>
                        </a:rPr>
                        <a:t>第</a:t>
                      </a:r>
                      <a:r>
                        <a:rPr lang="en-US" altLang="ja-JP" sz="1400" b="1" i="0" u="none" strike="noStrike" dirty="0">
                          <a:solidFill>
                            <a:srgbClr val="000000"/>
                          </a:solidFill>
                          <a:latin typeface="ＭＳ Ｐゴシック"/>
                        </a:rPr>
                        <a:t>2</a:t>
                      </a:r>
                      <a:r>
                        <a:rPr lang="ja-JP" altLang="en-US" sz="1400" b="1" i="0" u="none" strike="noStrike" dirty="0">
                          <a:solidFill>
                            <a:srgbClr val="000000"/>
                          </a:solidFill>
                          <a:latin typeface="ＭＳ Ｐゴシック"/>
                        </a:rPr>
                        <a:t>集団</a:t>
                      </a:r>
                    </a:p>
                  </a:txBody>
                  <a:tcPr marL="9525" marR="9525" marT="9525" marB="0" anchor="ctr"/>
                </a:tc>
                <a:tc>
                  <a:txBody>
                    <a:bodyPr/>
                    <a:lstStyle/>
                    <a:p>
                      <a:pPr algn="ctr" fontAlgn="ctr"/>
                      <a:r>
                        <a:rPr lang="ja-JP" altLang="en-US" sz="1400" b="1" i="0" u="none" strike="noStrike" dirty="0">
                          <a:solidFill>
                            <a:srgbClr val="000000"/>
                          </a:solidFill>
                          <a:latin typeface="ＭＳ Ｐゴシック"/>
                        </a:rPr>
                        <a:t>第</a:t>
                      </a:r>
                      <a:r>
                        <a:rPr lang="en-US" altLang="ja-JP" sz="1400" b="1" i="0" u="none" strike="noStrike" dirty="0">
                          <a:solidFill>
                            <a:srgbClr val="000000"/>
                          </a:solidFill>
                          <a:latin typeface="ＭＳ Ｐゴシック"/>
                        </a:rPr>
                        <a:t>3</a:t>
                      </a:r>
                      <a:r>
                        <a:rPr lang="ja-JP" altLang="en-US" sz="1400" b="1" i="0" u="none" strike="noStrike" dirty="0">
                          <a:solidFill>
                            <a:srgbClr val="000000"/>
                          </a:solidFill>
                          <a:latin typeface="ＭＳ Ｐゴシック"/>
                        </a:rPr>
                        <a:t>集団</a:t>
                      </a:r>
                    </a:p>
                  </a:txBody>
                  <a:tcPr marL="9525" marR="9525" marT="9525" marB="0" anchor="ctr"/>
                </a:tc>
              </a:tr>
              <a:tr h="370840">
                <a:tc>
                  <a:txBody>
                    <a:bodyPr/>
                    <a:lstStyle/>
                    <a:p>
                      <a:pPr algn="l" fontAlgn="ctr"/>
                      <a:r>
                        <a:rPr lang="ja-JP" altLang="en-US" sz="1800" b="1" i="0" u="none" strike="noStrike" dirty="0" smtClean="0">
                          <a:solidFill>
                            <a:srgbClr val="000000"/>
                          </a:solidFill>
                          <a:latin typeface="ＭＳ Ｐゴシック"/>
                        </a:rPr>
                        <a:t>全脳</a:t>
                      </a:r>
                      <a:r>
                        <a:rPr lang="ja-JP" altLang="en-US" sz="1800" b="1" i="0" u="none" strike="noStrike" dirty="0">
                          <a:solidFill>
                            <a:srgbClr val="000000"/>
                          </a:solidFill>
                          <a:latin typeface="ＭＳ Ｐゴシック"/>
                        </a:rPr>
                        <a:t>卒中</a:t>
                      </a:r>
                    </a:p>
                  </a:txBody>
                  <a:tcPr marL="9525" marR="9525" marT="9525" marB="0" anchor="ctr"/>
                </a:tc>
                <a:tc>
                  <a:txBody>
                    <a:bodyPr/>
                    <a:lstStyle/>
                    <a:p>
                      <a:pPr algn="r" fontAlgn="ctr"/>
                      <a:r>
                        <a:rPr lang="en-US" altLang="ja-JP" sz="1800" b="1" i="0" u="none" strike="noStrike" dirty="0" smtClean="0">
                          <a:solidFill>
                            <a:srgbClr val="000000"/>
                          </a:solidFill>
                          <a:latin typeface="ＭＳ Ｐゴシック"/>
                        </a:rPr>
                        <a:t>634</a:t>
                      </a:r>
                      <a:endParaRPr lang="en-US" altLang="ja-JP" sz="1800" b="1" i="0" u="none" strike="noStrike" dirty="0">
                        <a:solidFill>
                          <a:srgbClr val="000000"/>
                        </a:solidFill>
                        <a:latin typeface="ＭＳ Ｐゴシック"/>
                      </a:endParaRPr>
                    </a:p>
                  </a:txBody>
                  <a:tcPr marL="9525" marR="9525" marT="9525" marB="0" anchor="ctr"/>
                </a:tc>
                <a:tc>
                  <a:txBody>
                    <a:bodyPr/>
                    <a:lstStyle/>
                    <a:p>
                      <a:pPr algn="l" fontAlgn="ctr"/>
                      <a:r>
                        <a:rPr lang="en-US" altLang="ja-JP" sz="1800" b="1" i="0" u="none" strike="noStrike" dirty="0">
                          <a:solidFill>
                            <a:srgbClr val="000000"/>
                          </a:solidFill>
                          <a:latin typeface="ＭＳ Ｐゴシック"/>
                        </a:rPr>
                        <a:t>232 *</a:t>
                      </a:r>
                    </a:p>
                  </a:txBody>
                  <a:tcPr marL="9525" marR="9525" marT="9525" marB="0" anchor="ctr"/>
                </a:tc>
                <a:tc>
                  <a:txBody>
                    <a:bodyPr/>
                    <a:lstStyle/>
                    <a:p>
                      <a:pPr algn="l" fontAlgn="ctr"/>
                      <a:r>
                        <a:rPr lang="en-US" altLang="ja-JP" sz="1800" b="1" i="0" u="none" strike="noStrike" dirty="0">
                          <a:solidFill>
                            <a:srgbClr val="000000"/>
                          </a:solidFill>
                          <a:latin typeface="ＭＳ Ｐゴシック"/>
                        </a:rPr>
                        <a:t>138 *</a:t>
                      </a:r>
                    </a:p>
                  </a:txBody>
                  <a:tcPr marL="9525" marR="9525" marT="9525" marB="0" anchor="ctr"/>
                </a:tc>
                <a:tc>
                  <a:txBody>
                    <a:bodyPr/>
                    <a:lstStyle/>
                    <a:p>
                      <a:pPr algn="l" fontAlgn="ctr"/>
                      <a:endParaRPr lang="ja-JP" altLang="en-US" sz="1800" b="1" i="0" u="none" strike="noStrike" dirty="0">
                        <a:solidFill>
                          <a:srgbClr val="000000"/>
                        </a:solidFill>
                        <a:latin typeface="ＭＳ Ｐゴシック"/>
                      </a:endParaRPr>
                    </a:p>
                  </a:txBody>
                  <a:tcPr marL="9525" marR="9525" marT="9525" marB="0" anchor="ctr"/>
                </a:tc>
                <a:tc>
                  <a:txBody>
                    <a:bodyPr/>
                    <a:lstStyle/>
                    <a:p>
                      <a:pPr algn="r" fontAlgn="ctr"/>
                      <a:r>
                        <a:rPr lang="en-US" altLang="ja-JP" sz="1800" b="1" i="0" u="none" strike="noStrike" dirty="0">
                          <a:solidFill>
                            <a:srgbClr val="000000"/>
                          </a:solidFill>
                          <a:latin typeface="ＭＳ Ｐゴシック"/>
                        </a:rPr>
                        <a:t>286</a:t>
                      </a:r>
                    </a:p>
                  </a:txBody>
                  <a:tcPr marL="9525" marR="9525" marT="9525" marB="0" anchor="ctr"/>
                </a:tc>
                <a:tc>
                  <a:txBody>
                    <a:bodyPr/>
                    <a:lstStyle/>
                    <a:p>
                      <a:pPr algn="l" fontAlgn="ctr"/>
                      <a:r>
                        <a:rPr lang="en-US" altLang="ja-JP" sz="1800" b="1" i="0" u="none" strike="noStrike" dirty="0">
                          <a:solidFill>
                            <a:srgbClr val="000000"/>
                          </a:solidFill>
                          <a:latin typeface="ＭＳ Ｐゴシック"/>
                        </a:rPr>
                        <a:t>162 *</a:t>
                      </a:r>
                    </a:p>
                  </a:txBody>
                  <a:tcPr marL="9525" marR="9525" marT="9525" marB="0" anchor="ctr"/>
                </a:tc>
                <a:tc>
                  <a:txBody>
                    <a:bodyPr/>
                    <a:lstStyle/>
                    <a:p>
                      <a:pPr algn="l" fontAlgn="ctr"/>
                      <a:r>
                        <a:rPr lang="en-US" altLang="ja-JP" sz="1800" b="1" i="0" u="none" strike="noStrike" dirty="0">
                          <a:solidFill>
                            <a:srgbClr val="000000"/>
                          </a:solidFill>
                          <a:latin typeface="ＭＳ Ｐゴシック"/>
                        </a:rPr>
                        <a:t>102 * **</a:t>
                      </a:r>
                    </a:p>
                  </a:txBody>
                  <a:tcPr marL="9525" marR="9525" marT="9525" marB="0" anchor="ctr"/>
                </a:tc>
              </a:tr>
              <a:tr h="370840">
                <a:tc>
                  <a:txBody>
                    <a:bodyPr/>
                    <a:lstStyle/>
                    <a:p>
                      <a:pPr algn="l" fontAlgn="ctr"/>
                      <a:r>
                        <a:rPr lang="ja-JP" altLang="en-US" sz="1800" b="1" i="0" u="none" strike="noStrike" dirty="0">
                          <a:solidFill>
                            <a:srgbClr val="000000"/>
                          </a:solidFill>
                          <a:latin typeface="ＭＳ Ｐゴシック"/>
                        </a:rPr>
                        <a:t>脳梗塞</a:t>
                      </a:r>
                    </a:p>
                  </a:txBody>
                  <a:tcPr marL="9525" marR="9525" marT="9525" marB="0" anchor="ctr"/>
                </a:tc>
                <a:tc>
                  <a:txBody>
                    <a:bodyPr/>
                    <a:lstStyle/>
                    <a:p>
                      <a:pPr algn="r" fontAlgn="ctr"/>
                      <a:r>
                        <a:rPr lang="en-US" altLang="ja-JP" sz="1800" b="1" i="0" u="none" strike="noStrike" dirty="0">
                          <a:solidFill>
                            <a:srgbClr val="000000"/>
                          </a:solidFill>
                          <a:latin typeface="ＭＳ Ｐゴシック"/>
                        </a:rPr>
                        <a:t>268</a:t>
                      </a:r>
                    </a:p>
                  </a:txBody>
                  <a:tcPr marL="9525" marR="9525" marT="9525" marB="0" anchor="ctr"/>
                </a:tc>
                <a:tc>
                  <a:txBody>
                    <a:bodyPr/>
                    <a:lstStyle/>
                    <a:p>
                      <a:pPr algn="l" fontAlgn="ctr"/>
                      <a:r>
                        <a:rPr lang="en-US" altLang="ja-JP" sz="1800" b="1" i="0" u="none" strike="noStrike" dirty="0">
                          <a:solidFill>
                            <a:srgbClr val="000000"/>
                          </a:solidFill>
                          <a:latin typeface="ＭＳ Ｐゴシック"/>
                        </a:rPr>
                        <a:t>147 *</a:t>
                      </a:r>
                    </a:p>
                  </a:txBody>
                  <a:tcPr marL="9525" marR="9525" marT="9525" marB="0" anchor="ctr"/>
                </a:tc>
                <a:tc>
                  <a:txBody>
                    <a:bodyPr/>
                    <a:lstStyle/>
                    <a:p>
                      <a:pPr algn="l" fontAlgn="ctr"/>
                      <a:r>
                        <a:rPr lang="en-US" altLang="ja-JP" sz="1800" b="1" i="0" u="none" strike="noStrike" dirty="0">
                          <a:solidFill>
                            <a:srgbClr val="000000"/>
                          </a:solidFill>
                          <a:latin typeface="ＭＳ Ｐゴシック"/>
                        </a:rPr>
                        <a:t>68 * **</a:t>
                      </a:r>
                    </a:p>
                  </a:txBody>
                  <a:tcPr marL="9525" marR="9525" marT="9525" marB="0" anchor="ctr"/>
                </a:tc>
                <a:tc>
                  <a:txBody>
                    <a:bodyPr/>
                    <a:lstStyle/>
                    <a:p>
                      <a:pPr algn="l" fontAlgn="ctr"/>
                      <a:endParaRPr lang="ja-JP" altLang="en-US" sz="1800" b="1" i="0" u="none" strike="noStrike" dirty="0">
                        <a:solidFill>
                          <a:srgbClr val="000000"/>
                        </a:solidFill>
                        <a:latin typeface="ＭＳ Ｐゴシック"/>
                      </a:endParaRPr>
                    </a:p>
                  </a:txBody>
                  <a:tcPr marL="9525" marR="9525" marT="9525" marB="0" anchor="ctr"/>
                </a:tc>
                <a:tc>
                  <a:txBody>
                    <a:bodyPr/>
                    <a:lstStyle/>
                    <a:p>
                      <a:pPr algn="r" fontAlgn="ctr"/>
                      <a:r>
                        <a:rPr lang="en-US" altLang="ja-JP" sz="1800" b="1" i="0" u="none" strike="noStrike" dirty="0">
                          <a:solidFill>
                            <a:srgbClr val="000000"/>
                          </a:solidFill>
                          <a:latin typeface="ＭＳ Ｐゴシック"/>
                        </a:rPr>
                        <a:t>159</a:t>
                      </a:r>
                    </a:p>
                  </a:txBody>
                  <a:tcPr marL="9525" marR="9525" marT="9525" marB="0" anchor="ctr"/>
                </a:tc>
                <a:tc>
                  <a:txBody>
                    <a:bodyPr/>
                    <a:lstStyle/>
                    <a:p>
                      <a:pPr algn="l" fontAlgn="ctr"/>
                      <a:r>
                        <a:rPr lang="en-US" altLang="ja-JP" sz="1800" b="1" i="0" u="none" strike="noStrike" dirty="0">
                          <a:solidFill>
                            <a:srgbClr val="000000"/>
                          </a:solidFill>
                          <a:latin typeface="ＭＳ Ｐゴシック"/>
                        </a:rPr>
                        <a:t>84 *</a:t>
                      </a:r>
                    </a:p>
                  </a:txBody>
                  <a:tcPr marL="9525" marR="9525" marT="9525" marB="0" anchor="ctr"/>
                </a:tc>
                <a:tc>
                  <a:txBody>
                    <a:bodyPr/>
                    <a:lstStyle/>
                    <a:p>
                      <a:pPr algn="l" fontAlgn="ctr"/>
                      <a:r>
                        <a:rPr lang="en-US" altLang="ja-JP" sz="1800" b="1" i="0" u="none" strike="noStrike">
                          <a:solidFill>
                            <a:srgbClr val="000000"/>
                          </a:solidFill>
                          <a:latin typeface="ＭＳ Ｐゴシック"/>
                        </a:rPr>
                        <a:t>45 * **</a:t>
                      </a:r>
                    </a:p>
                  </a:txBody>
                  <a:tcPr marL="9525" marR="9525" marT="9525" marB="0" anchor="ctr"/>
                </a:tc>
              </a:tr>
              <a:tr h="370840">
                <a:tc>
                  <a:txBody>
                    <a:bodyPr/>
                    <a:lstStyle/>
                    <a:p>
                      <a:pPr algn="l" fontAlgn="ctr"/>
                      <a:r>
                        <a:rPr lang="ja-JP" altLang="en-US" sz="1800" b="1" i="0" u="none" strike="noStrike">
                          <a:solidFill>
                            <a:srgbClr val="000000"/>
                          </a:solidFill>
                          <a:latin typeface="ＭＳ Ｐゴシック"/>
                        </a:rPr>
                        <a:t>脳出血</a:t>
                      </a:r>
                    </a:p>
                  </a:txBody>
                  <a:tcPr marL="9525" marR="9525" marT="9525" marB="0" anchor="ctr"/>
                </a:tc>
                <a:tc>
                  <a:txBody>
                    <a:bodyPr/>
                    <a:lstStyle/>
                    <a:p>
                      <a:pPr algn="r" fontAlgn="ctr"/>
                      <a:r>
                        <a:rPr lang="en-US" altLang="ja-JP" sz="1800" b="1" i="0" u="none" strike="noStrike">
                          <a:solidFill>
                            <a:srgbClr val="000000"/>
                          </a:solidFill>
                          <a:latin typeface="ＭＳ Ｐゴシック"/>
                        </a:rPr>
                        <a:t>283</a:t>
                      </a:r>
                    </a:p>
                  </a:txBody>
                  <a:tcPr marL="9525" marR="9525" marT="9525" marB="0" anchor="ctr"/>
                </a:tc>
                <a:tc>
                  <a:txBody>
                    <a:bodyPr/>
                    <a:lstStyle/>
                    <a:p>
                      <a:pPr algn="l" fontAlgn="ctr"/>
                      <a:r>
                        <a:rPr lang="en-US" altLang="ja-JP" sz="1800" b="1" i="0" u="none" strike="noStrike" dirty="0">
                          <a:solidFill>
                            <a:srgbClr val="000000"/>
                          </a:solidFill>
                          <a:latin typeface="ＭＳ Ｐゴシック"/>
                        </a:rPr>
                        <a:t>77 *</a:t>
                      </a:r>
                    </a:p>
                  </a:txBody>
                  <a:tcPr marL="9525" marR="9525" marT="9525" marB="0" anchor="ctr"/>
                </a:tc>
                <a:tc>
                  <a:txBody>
                    <a:bodyPr/>
                    <a:lstStyle/>
                    <a:p>
                      <a:pPr algn="l" fontAlgn="ctr"/>
                      <a:r>
                        <a:rPr lang="en-US" altLang="ja-JP" sz="1800" b="1" i="0" u="none" strike="noStrike">
                          <a:solidFill>
                            <a:srgbClr val="000000"/>
                          </a:solidFill>
                          <a:latin typeface="ＭＳ Ｐゴシック"/>
                        </a:rPr>
                        <a:t>30 *</a:t>
                      </a:r>
                    </a:p>
                  </a:txBody>
                  <a:tcPr marL="9525" marR="9525" marT="9525" marB="0" anchor="ctr"/>
                </a:tc>
                <a:tc>
                  <a:txBody>
                    <a:bodyPr/>
                    <a:lstStyle/>
                    <a:p>
                      <a:pPr algn="l" fontAlgn="ctr"/>
                      <a:endParaRPr lang="ja-JP" altLang="en-US" sz="1800" b="1" i="0" u="none" strike="noStrike">
                        <a:solidFill>
                          <a:srgbClr val="000000"/>
                        </a:solidFill>
                        <a:latin typeface="ＭＳ Ｐゴシック"/>
                      </a:endParaRPr>
                    </a:p>
                  </a:txBody>
                  <a:tcPr marL="9525" marR="9525" marT="9525" marB="0" anchor="ctr"/>
                </a:tc>
                <a:tc>
                  <a:txBody>
                    <a:bodyPr/>
                    <a:lstStyle/>
                    <a:p>
                      <a:pPr algn="r" fontAlgn="ctr"/>
                      <a:r>
                        <a:rPr lang="en-US" altLang="ja-JP" sz="1800" b="1" i="0" u="none" strike="noStrike">
                          <a:solidFill>
                            <a:srgbClr val="000000"/>
                          </a:solidFill>
                          <a:latin typeface="ＭＳ Ｐゴシック"/>
                        </a:rPr>
                        <a:t>61</a:t>
                      </a:r>
                    </a:p>
                  </a:txBody>
                  <a:tcPr marL="9525" marR="9525" marT="9525" marB="0" anchor="ctr"/>
                </a:tc>
                <a:tc>
                  <a:txBody>
                    <a:bodyPr/>
                    <a:lstStyle/>
                    <a:p>
                      <a:pPr algn="r" fontAlgn="ctr"/>
                      <a:r>
                        <a:rPr lang="en-US" altLang="ja-JP" sz="1800" b="1" i="0" u="none" strike="noStrike" dirty="0">
                          <a:solidFill>
                            <a:srgbClr val="000000"/>
                          </a:solidFill>
                          <a:latin typeface="ＭＳ Ｐゴシック"/>
                        </a:rPr>
                        <a:t>32</a:t>
                      </a:r>
                    </a:p>
                  </a:txBody>
                  <a:tcPr marL="9525" marR="9525" marT="9525" marB="0" anchor="ctr"/>
                </a:tc>
                <a:tc>
                  <a:txBody>
                    <a:bodyPr/>
                    <a:lstStyle/>
                    <a:p>
                      <a:pPr algn="r" fontAlgn="ctr"/>
                      <a:r>
                        <a:rPr lang="en-US" altLang="ja-JP" sz="1800" b="1" i="0" u="none" strike="noStrike" dirty="0">
                          <a:solidFill>
                            <a:srgbClr val="000000"/>
                          </a:solidFill>
                          <a:latin typeface="ＭＳ Ｐゴシック"/>
                        </a:rPr>
                        <a:t>29</a:t>
                      </a:r>
                    </a:p>
                  </a:txBody>
                  <a:tcPr marL="9525" marR="9525" marT="9525" marB="0" anchor="ctr"/>
                </a:tc>
              </a:tr>
              <a:tr h="370840">
                <a:tc>
                  <a:txBody>
                    <a:bodyPr/>
                    <a:lstStyle/>
                    <a:p>
                      <a:pPr algn="l" fontAlgn="ctr"/>
                      <a:r>
                        <a:rPr lang="ja-JP" altLang="en-US" sz="1800" b="1" i="0" u="none" strike="noStrike">
                          <a:solidFill>
                            <a:srgbClr val="000000"/>
                          </a:solidFill>
                          <a:latin typeface="ＭＳ Ｐゴシック"/>
                        </a:rPr>
                        <a:t>くも膜下出血</a:t>
                      </a:r>
                    </a:p>
                  </a:txBody>
                  <a:tcPr marL="9525" marR="9525" marT="9525" marB="0" anchor="ctr"/>
                </a:tc>
                <a:tc>
                  <a:txBody>
                    <a:bodyPr/>
                    <a:lstStyle/>
                    <a:p>
                      <a:pPr algn="r" fontAlgn="ctr"/>
                      <a:r>
                        <a:rPr lang="en-US" altLang="ja-JP" sz="1800" b="1" i="0" u="none" strike="noStrike">
                          <a:solidFill>
                            <a:srgbClr val="000000"/>
                          </a:solidFill>
                          <a:latin typeface="ＭＳ Ｐゴシック"/>
                        </a:rPr>
                        <a:t>56</a:t>
                      </a:r>
                    </a:p>
                  </a:txBody>
                  <a:tcPr marL="9525" marR="9525" marT="9525" marB="0" anchor="ctr"/>
                </a:tc>
                <a:tc>
                  <a:txBody>
                    <a:bodyPr/>
                    <a:lstStyle/>
                    <a:p>
                      <a:pPr algn="r" fontAlgn="ctr"/>
                      <a:r>
                        <a:rPr lang="en-US" altLang="ja-JP" sz="1800" b="1" i="0" u="none" strike="noStrike" dirty="0">
                          <a:solidFill>
                            <a:srgbClr val="000000"/>
                          </a:solidFill>
                          <a:latin typeface="ＭＳ Ｐゴシック"/>
                        </a:rPr>
                        <a:t>0</a:t>
                      </a:r>
                    </a:p>
                  </a:txBody>
                  <a:tcPr marL="9525" marR="9525" marT="9525" marB="0" anchor="ctr"/>
                </a:tc>
                <a:tc>
                  <a:txBody>
                    <a:bodyPr/>
                    <a:lstStyle/>
                    <a:p>
                      <a:pPr algn="r" fontAlgn="ctr"/>
                      <a:r>
                        <a:rPr lang="en-US" altLang="ja-JP" sz="1800" b="1" i="0" u="none" strike="noStrike" dirty="0">
                          <a:solidFill>
                            <a:srgbClr val="000000"/>
                          </a:solidFill>
                          <a:latin typeface="ＭＳ Ｐゴシック"/>
                        </a:rPr>
                        <a:t>40</a:t>
                      </a:r>
                    </a:p>
                  </a:txBody>
                  <a:tcPr marL="9525" marR="9525" marT="9525" marB="0" anchor="ctr"/>
                </a:tc>
                <a:tc>
                  <a:txBody>
                    <a:bodyPr/>
                    <a:lstStyle/>
                    <a:p>
                      <a:pPr algn="l" fontAlgn="ctr"/>
                      <a:endParaRPr lang="ja-JP" altLang="en-US" sz="1800" b="1" i="0" u="none" strike="noStrike" dirty="0">
                        <a:solidFill>
                          <a:srgbClr val="000000"/>
                        </a:solidFill>
                        <a:latin typeface="ＭＳ Ｐゴシック"/>
                      </a:endParaRPr>
                    </a:p>
                  </a:txBody>
                  <a:tcPr marL="9525" marR="9525" marT="9525" marB="0" anchor="ctr"/>
                </a:tc>
                <a:tc>
                  <a:txBody>
                    <a:bodyPr/>
                    <a:lstStyle/>
                    <a:p>
                      <a:pPr algn="r" fontAlgn="ctr"/>
                      <a:r>
                        <a:rPr lang="en-US" altLang="ja-JP" sz="1800" b="1" i="0" u="none" strike="noStrike" dirty="0">
                          <a:solidFill>
                            <a:srgbClr val="000000"/>
                          </a:solidFill>
                          <a:latin typeface="ＭＳ Ｐゴシック"/>
                        </a:rPr>
                        <a:t>44</a:t>
                      </a:r>
                    </a:p>
                  </a:txBody>
                  <a:tcPr marL="9525" marR="9525" marT="9525" marB="0" anchor="ctr"/>
                </a:tc>
                <a:tc>
                  <a:txBody>
                    <a:bodyPr/>
                    <a:lstStyle/>
                    <a:p>
                      <a:pPr algn="r" fontAlgn="ctr"/>
                      <a:r>
                        <a:rPr lang="en-US" altLang="ja-JP" sz="1800" b="1" i="0" u="none" strike="noStrike" dirty="0">
                          <a:solidFill>
                            <a:srgbClr val="000000"/>
                          </a:solidFill>
                          <a:latin typeface="ＭＳ Ｐゴシック"/>
                        </a:rPr>
                        <a:t>45</a:t>
                      </a:r>
                    </a:p>
                  </a:txBody>
                  <a:tcPr marL="9525" marR="9525" marT="9525" marB="0" anchor="ctr"/>
                </a:tc>
                <a:tc>
                  <a:txBody>
                    <a:bodyPr/>
                    <a:lstStyle/>
                    <a:p>
                      <a:pPr algn="r" fontAlgn="ctr"/>
                      <a:r>
                        <a:rPr lang="en-US" altLang="ja-JP" sz="1800" b="1" i="0" u="none" strike="noStrike" dirty="0">
                          <a:solidFill>
                            <a:srgbClr val="000000"/>
                          </a:solidFill>
                          <a:latin typeface="ＭＳ Ｐゴシック"/>
                        </a:rPr>
                        <a:t>27</a:t>
                      </a:r>
                    </a:p>
                  </a:txBody>
                  <a:tcPr marL="9525" marR="9525" marT="9525" marB="0" anchor="ctr"/>
                </a:tc>
              </a:tr>
              <a:tr h="370840">
                <a:tc>
                  <a:txBody>
                    <a:bodyPr/>
                    <a:lstStyle/>
                    <a:p>
                      <a:pPr algn="l" fontAlgn="ctr"/>
                      <a:endParaRPr lang="ja-JP" altLang="en-US" sz="1800" b="0" i="0" u="none" strike="noStrike">
                        <a:solidFill>
                          <a:srgbClr val="000000"/>
                        </a:solidFill>
                        <a:latin typeface="ＭＳ Ｐゴシック"/>
                      </a:endParaRPr>
                    </a:p>
                  </a:txBody>
                  <a:tcPr marL="9525" marR="9525" marT="9525" marB="0" anchor="ctr"/>
                </a:tc>
                <a:tc>
                  <a:txBody>
                    <a:bodyPr/>
                    <a:lstStyle/>
                    <a:p>
                      <a:pPr algn="l" fontAlgn="ctr"/>
                      <a:endParaRPr lang="ja-JP" altLang="en-US" sz="1800" b="0" i="0" u="none" strike="noStrike">
                        <a:solidFill>
                          <a:srgbClr val="000000"/>
                        </a:solidFill>
                        <a:latin typeface="ＭＳ Ｐゴシック"/>
                      </a:endParaRPr>
                    </a:p>
                  </a:txBody>
                  <a:tcPr marL="9525" marR="9525" marT="9525" marB="0" anchor="ctr"/>
                </a:tc>
                <a:tc>
                  <a:txBody>
                    <a:bodyPr/>
                    <a:lstStyle/>
                    <a:p>
                      <a:pPr algn="l" fontAlgn="ctr"/>
                      <a:endParaRPr lang="ja-JP" altLang="en-US" sz="1800" b="0" i="0" u="none" strike="noStrike" dirty="0">
                        <a:solidFill>
                          <a:srgbClr val="000000"/>
                        </a:solidFill>
                        <a:latin typeface="ＭＳ Ｐゴシック"/>
                      </a:endParaRPr>
                    </a:p>
                  </a:txBody>
                  <a:tcPr marL="9525" marR="9525" marT="9525" marB="0" anchor="ctr"/>
                </a:tc>
                <a:tc>
                  <a:txBody>
                    <a:bodyPr/>
                    <a:lstStyle/>
                    <a:p>
                      <a:pPr algn="l" fontAlgn="ctr"/>
                      <a:endParaRPr lang="ja-JP" altLang="en-US" sz="1800" b="0" i="0" u="none" strike="noStrike">
                        <a:solidFill>
                          <a:srgbClr val="000000"/>
                        </a:solidFill>
                        <a:latin typeface="ＭＳ Ｐゴシック"/>
                      </a:endParaRPr>
                    </a:p>
                  </a:txBody>
                  <a:tcPr marL="9525" marR="9525" marT="9525" marB="0" anchor="ctr"/>
                </a:tc>
                <a:tc>
                  <a:txBody>
                    <a:bodyPr/>
                    <a:lstStyle/>
                    <a:p>
                      <a:pPr algn="l" fontAlgn="ctr"/>
                      <a:endParaRPr lang="ja-JP" altLang="en-US" sz="1800" b="0" i="0" u="none" strike="noStrike">
                        <a:solidFill>
                          <a:srgbClr val="000000"/>
                        </a:solidFill>
                        <a:latin typeface="ＭＳ Ｐゴシック"/>
                      </a:endParaRPr>
                    </a:p>
                  </a:txBody>
                  <a:tcPr marL="9525" marR="9525" marT="9525" marB="0" anchor="ctr"/>
                </a:tc>
                <a:tc>
                  <a:txBody>
                    <a:bodyPr/>
                    <a:lstStyle/>
                    <a:p>
                      <a:pPr algn="l" fontAlgn="ctr"/>
                      <a:endParaRPr lang="ja-JP" altLang="en-US" sz="1800" b="0" i="0" u="none" strike="noStrike">
                        <a:solidFill>
                          <a:srgbClr val="000000"/>
                        </a:solidFill>
                        <a:latin typeface="ＭＳ Ｐゴシック"/>
                      </a:endParaRPr>
                    </a:p>
                  </a:txBody>
                  <a:tcPr marL="9525" marR="9525" marT="9525" marB="0" anchor="ctr"/>
                </a:tc>
                <a:tc>
                  <a:txBody>
                    <a:bodyPr/>
                    <a:lstStyle/>
                    <a:p>
                      <a:pPr algn="l" fontAlgn="ctr"/>
                      <a:endParaRPr lang="ja-JP" altLang="en-US" sz="1800" b="0" i="0" u="none" strike="noStrike">
                        <a:solidFill>
                          <a:srgbClr val="000000"/>
                        </a:solidFill>
                        <a:latin typeface="ＭＳ Ｐゴシック"/>
                      </a:endParaRPr>
                    </a:p>
                  </a:txBody>
                  <a:tcPr marL="9525" marR="9525" marT="9525" marB="0" anchor="ctr"/>
                </a:tc>
                <a:tc>
                  <a:txBody>
                    <a:bodyPr/>
                    <a:lstStyle/>
                    <a:p>
                      <a:pPr algn="l" fontAlgn="ctr"/>
                      <a:endParaRPr lang="ja-JP" altLang="en-US" sz="1800" b="0" i="0" u="none" strike="noStrike" dirty="0">
                        <a:solidFill>
                          <a:srgbClr val="000000"/>
                        </a:solidFill>
                        <a:latin typeface="ＭＳ Ｐゴシック"/>
                      </a:endParaRPr>
                    </a:p>
                  </a:txBody>
                  <a:tcPr marL="9525" marR="9525" marT="9525" marB="0" anchor="ctr"/>
                </a:tc>
              </a:tr>
              <a:tr h="370840">
                <a:tc gridSpan="7">
                  <a:txBody>
                    <a:bodyPr/>
                    <a:lstStyle/>
                    <a:p>
                      <a:pPr algn="l" fontAlgn="ctr"/>
                      <a:r>
                        <a:rPr lang="ja-JP" altLang="en-US" sz="1800" b="1" i="0" u="none" strike="noStrike" dirty="0">
                          <a:solidFill>
                            <a:srgbClr val="000000"/>
                          </a:solidFill>
                          <a:latin typeface="ＭＳ Ｐゴシック"/>
                        </a:rPr>
                        <a:t>死亡率 </a:t>
                      </a:r>
                      <a:r>
                        <a:rPr lang="en-US" altLang="ja-JP" sz="1800" b="1" i="0" u="none" strike="noStrike" dirty="0">
                          <a:solidFill>
                            <a:srgbClr val="000000"/>
                          </a:solidFill>
                          <a:latin typeface="ＭＳ Ｐゴシック"/>
                        </a:rPr>
                        <a:t>/ 10</a:t>
                      </a:r>
                      <a:r>
                        <a:rPr lang="ja-JP" altLang="en-US" sz="1800" b="1" i="0" u="none" strike="noStrike" dirty="0">
                          <a:solidFill>
                            <a:srgbClr val="000000"/>
                          </a:solidFill>
                          <a:latin typeface="ＭＳ Ｐゴシック"/>
                        </a:rPr>
                        <a:t>万人・年　* </a:t>
                      </a:r>
                      <a:r>
                        <a:rPr lang="en-US" sz="1800" b="1" i="0" u="none" strike="noStrike" dirty="0">
                          <a:solidFill>
                            <a:srgbClr val="000000"/>
                          </a:solidFill>
                          <a:latin typeface="ＭＳ Ｐゴシック"/>
                        </a:rPr>
                        <a:t>P＜0.05 vs. </a:t>
                      </a:r>
                      <a:r>
                        <a:rPr lang="ja-JP" altLang="en-US" sz="1800" b="1" i="0" u="none" strike="noStrike" dirty="0">
                          <a:solidFill>
                            <a:srgbClr val="000000"/>
                          </a:solidFill>
                          <a:latin typeface="ＭＳ Ｐゴシック"/>
                        </a:rPr>
                        <a:t>第</a:t>
                      </a:r>
                      <a:r>
                        <a:rPr lang="en-US" altLang="ja-JP" sz="1800" b="1" i="0" u="none" strike="noStrike" dirty="0">
                          <a:solidFill>
                            <a:srgbClr val="000000"/>
                          </a:solidFill>
                          <a:latin typeface="ＭＳ Ｐゴシック"/>
                        </a:rPr>
                        <a:t>1</a:t>
                      </a:r>
                      <a:r>
                        <a:rPr lang="ja-JP" altLang="en-US" sz="1800" b="1" i="0" u="none" strike="noStrike" dirty="0">
                          <a:solidFill>
                            <a:srgbClr val="000000"/>
                          </a:solidFill>
                          <a:latin typeface="ＭＳ Ｐゴシック"/>
                        </a:rPr>
                        <a:t>集団　** </a:t>
                      </a:r>
                      <a:r>
                        <a:rPr lang="en-US" sz="1800" b="1" i="0" u="none" strike="noStrike" dirty="0">
                          <a:solidFill>
                            <a:srgbClr val="000000"/>
                          </a:solidFill>
                          <a:latin typeface="ＭＳ Ｐゴシック"/>
                        </a:rPr>
                        <a:t>P＜0.05 vs. </a:t>
                      </a:r>
                      <a:r>
                        <a:rPr lang="ja-JP" altLang="en-US" sz="1800" b="1" i="0" u="none" strike="noStrike" dirty="0">
                          <a:solidFill>
                            <a:srgbClr val="000000"/>
                          </a:solidFill>
                          <a:latin typeface="ＭＳ Ｐゴシック"/>
                        </a:rPr>
                        <a:t>第</a:t>
                      </a:r>
                      <a:r>
                        <a:rPr lang="en-US" altLang="ja-JP" sz="1800" b="1" i="0" u="none" strike="noStrike" dirty="0">
                          <a:solidFill>
                            <a:srgbClr val="000000"/>
                          </a:solidFill>
                          <a:latin typeface="ＭＳ Ｐゴシック"/>
                        </a:rPr>
                        <a:t>2</a:t>
                      </a:r>
                      <a:r>
                        <a:rPr lang="ja-JP" altLang="en-US" sz="1800" b="1" i="0" u="none" strike="noStrike" dirty="0">
                          <a:solidFill>
                            <a:srgbClr val="000000"/>
                          </a:solidFill>
                          <a:latin typeface="ＭＳ Ｐゴシック"/>
                        </a:rPr>
                        <a:t>集団</a:t>
                      </a:r>
                    </a:p>
                  </a:txBody>
                  <a:tcPr marL="9525" marR="9525" marT="9525"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800" b="0" i="0" u="none" strike="noStrike" dirty="0">
                        <a:solidFill>
                          <a:srgbClr val="000000"/>
                        </a:solidFill>
                        <a:latin typeface="ＭＳ Ｐゴシック"/>
                      </a:endParaRPr>
                    </a:p>
                  </a:txBody>
                  <a:tcPr marL="9525" marR="9525" marT="9525" marB="0" anchor="ctr"/>
                </a:tc>
              </a:tr>
            </a:tbl>
          </a:graphicData>
        </a:graphic>
      </p:graphicFrame>
      <p:sp>
        <p:nvSpPr>
          <p:cNvPr id="5" name="テキスト ボックス 4"/>
          <p:cNvSpPr txBox="1"/>
          <p:nvPr/>
        </p:nvSpPr>
        <p:spPr>
          <a:xfrm>
            <a:off x="971600" y="4077072"/>
            <a:ext cx="7632848" cy="1200329"/>
          </a:xfrm>
          <a:prstGeom prst="rect">
            <a:avLst/>
          </a:prstGeom>
          <a:noFill/>
        </p:spPr>
        <p:txBody>
          <a:bodyPr wrap="square" rtlCol="0">
            <a:spAutoFit/>
          </a:bodyPr>
          <a:lstStyle/>
          <a:p>
            <a:r>
              <a:rPr lang="ja-JP" altLang="en-US" b="1" dirty="0" smtClean="0">
                <a:solidFill>
                  <a:srgbClr val="7030A0"/>
                </a:solidFill>
              </a:rPr>
              <a:t>第</a:t>
            </a:r>
            <a:r>
              <a:rPr lang="en-US" altLang="ja-JP" b="1" dirty="0" smtClean="0">
                <a:solidFill>
                  <a:srgbClr val="7030A0"/>
                </a:solidFill>
              </a:rPr>
              <a:t>1</a:t>
            </a:r>
            <a:r>
              <a:rPr lang="ja-JP" altLang="en-US" b="1" dirty="0" smtClean="0">
                <a:solidFill>
                  <a:srgbClr val="7030A0"/>
                </a:solidFill>
              </a:rPr>
              <a:t>集団は</a:t>
            </a:r>
            <a:r>
              <a:rPr lang="en-US" altLang="ja-JP" b="1" dirty="0" smtClean="0">
                <a:solidFill>
                  <a:srgbClr val="00B050"/>
                </a:solidFill>
              </a:rPr>
              <a:t>1961</a:t>
            </a:r>
            <a:r>
              <a:rPr lang="ja-JP" altLang="en-US" b="1" dirty="0" smtClean="0">
                <a:solidFill>
                  <a:srgbClr val="7030A0"/>
                </a:solidFill>
              </a:rPr>
              <a:t>年に未発症の</a:t>
            </a:r>
            <a:r>
              <a:rPr lang="en-US" altLang="ja-JP" b="1" dirty="0" smtClean="0">
                <a:solidFill>
                  <a:srgbClr val="7030A0"/>
                </a:solidFill>
              </a:rPr>
              <a:t>1618</a:t>
            </a:r>
            <a:r>
              <a:rPr lang="ja-JP" altLang="en-US" b="1" dirty="0" smtClean="0">
                <a:solidFill>
                  <a:srgbClr val="7030A0"/>
                </a:solidFill>
              </a:rPr>
              <a:t>例（追跡率 </a:t>
            </a:r>
            <a:r>
              <a:rPr lang="en-US" altLang="ja-JP" b="1" dirty="0" smtClean="0">
                <a:solidFill>
                  <a:srgbClr val="7030A0"/>
                </a:solidFill>
              </a:rPr>
              <a:t>99.9 </a:t>
            </a:r>
            <a:r>
              <a:rPr lang="ja-JP" altLang="en-US" b="1" dirty="0" smtClean="0">
                <a:solidFill>
                  <a:srgbClr val="7030A0"/>
                </a:solidFill>
              </a:rPr>
              <a:t>％，剖検率</a:t>
            </a:r>
            <a:r>
              <a:rPr lang="en-US" altLang="ja-JP" b="1" dirty="0" smtClean="0">
                <a:solidFill>
                  <a:srgbClr val="7030A0"/>
                </a:solidFill>
              </a:rPr>
              <a:t>81.6 </a:t>
            </a:r>
            <a:r>
              <a:rPr lang="ja-JP" altLang="en-US" b="1" dirty="0" smtClean="0">
                <a:solidFill>
                  <a:srgbClr val="7030A0"/>
                </a:solidFill>
              </a:rPr>
              <a:t>％），第</a:t>
            </a:r>
            <a:r>
              <a:rPr lang="en-US" altLang="ja-JP" b="1" dirty="0" smtClean="0">
                <a:solidFill>
                  <a:srgbClr val="7030A0"/>
                </a:solidFill>
              </a:rPr>
              <a:t>2</a:t>
            </a:r>
            <a:r>
              <a:rPr lang="ja-JP" altLang="en-US" b="1" dirty="0" smtClean="0">
                <a:solidFill>
                  <a:srgbClr val="7030A0"/>
                </a:solidFill>
              </a:rPr>
              <a:t>集団は</a:t>
            </a:r>
            <a:r>
              <a:rPr lang="en-US" altLang="ja-JP" b="1" dirty="0" smtClean="0">
                <a:solidFill>
                  <a:srgbClr val="00B050"/>
                </a:solidFill>
              </a:rPr>
              <a:t>1974</a:t>
            </a:r>
            <a:r>
              <a:rPr lang="ja-JP" altLang="en-US" b="1" dirty="0" smtClean="0">
                <a:solidFill>
                  <a:srgbClr val="7030A0"/>
                </a:solidFill>
              </a:rPr>
              <a:t>年に未発症の</a:t>
            </a:r>
            <a:r>
              <a:rPr lang="en-US" altLang="ja-JP" b="1" dirty="0" smtClean="0">
                <a:solidFill>
                  <a:srgbClr val="7030A0"/>
                </a:solidFill>
              </a:rPr>
              <a:t>2038</a:t>
            </a:r>
            <a:r>
              <a:rPr lang="ja-JP" altLang="en-US" b="1" dirty="0" smtClean="0">
                <a:solidFill>
                  <a:srgbClr val="7030A0"/>
                </a:solidFill>
              </a:rPr>
              <a:t>例（追跡率</a:t>
            </a:r>
            <a:r>
              <a:rPr lang="en-US" altLang="ja-JP" b="1" dirty="0" smtClean="0">
                <a:solidFill>
                  <a:srgbClr val="7030A0"/>
                </a:solidFill>
              </a:rPr>
              <a:t>99.9 </a:t>
            </a:r>
            <a:r>
              <a:rPr lang="ja-JP" altLang="en-US" b="1" dirty="0" smtClean="0">
                <a:solidFill>
                  <a:srgbClr val="7030A0"/>
                </a:solidFill>
              </a:rPr>
              <a:t>％，剖検率</a:t>
            </a:r>
            <a:r>
              <a:rPr lang="en-US" altLang="ja-JP" b="1" dirty="0" smtClean="0">
                <a:solidFill>
                  <a:srgbClr val="7030A0"/>
                </a:solidFill>
              </a:rPr>
              <a:t>86.2 </a:t>
            </a:r>
            <a:r>
              <a:rPr lang="ja-JP" altLang="en-US" b="1" dirty="0" smtClean="0">
                <a:solidFill>
                  <a:srgbClr val="7030A0"/>
                </a:solidFill>
              </a:rPr>
              <a:t>％），第</a:t>
            </a:r>
            <a:r>
              <a:rPr lang="en-US" altLang="ja-JP" b="1" dirty="0" smtClean="0">
                <a:solidFill>
                  <a:srgbClr val="7030A0"/>
                </a:solidFill>
              </a:rPr>
              <a:t>3</a:t>
            </a:r>
            <a:r>
              <a:rPr lang="ja-JP" altLang="en-US" b="1" dirty="0" smtClean="0">
                <a:solidFill>
                  <a:srgbClr val="7030A0"/>
                </a:solidFill>
              </a:rPr>
              <a:t>集団は</a:t>
            </a:r>
            <a:r>
              <a:rPr lang="en-US" altLang="ja-JP" b="1" dirty="0" smtClean="0">
                <a:solidFill>
                  <a:srgbClr val="00B050"/>
                </a:solidFill>
              </a:rPr>
              <a:t>1988</a:t>
            </a:r>
            <a:r>
              <a:rPr lang="ja-JP" altLang="en-US" b="1" dirty="0" smtClean="0">
                <a:solidFill>
                  <a:srgbClr val="7030A0"/>
                </a:solidFill>
              </a:rPr>
              <a:t>年に未発症の</a:t>
            </a:r>
            <a:r>
              <a:rPr lang="en-US" altLang="ja-JP" b="1" dirty="0" smtClean="0">
                <a:solidFill>
                  <a:srgbClr val="7030A0"/>
                </a:solidFill>
              </a:rPr>
              <a:t>2637</a:t>
            </a:r>
            <a:r>
              <a:rPr lang="ja-JP" altLang="en-US" b="1" dirty="0" smtClean="0">
                <a:solidFill>
                  <a:srgbClr val="7030A0"/>
                </a:solidFill>
              </a:rPr>
              <a:t>例（追跡率</a:t>
            </a:r>
            <a:r>
              <a:rPr lang="en-US" altLang="ja-JP" b="1" dirty="0" smtClean="0">
                <a:solidFill>
                  <a:srgbClr val="7030A0"/>
                </a:solidFill>
              </a:rPr>
              <a:t>99.9 </a:t>
            </a:r>
            <a:r>
              <a:rPr lang="ja-JP" altLang="en-US" b="1" dirty="0" smtClean="0">
                <a:solidFill>
                  <a:srgbClr val="7030A0"/>
                </a:solidFill>
              </a:rPr>
              <a:t>％，剖検率</a:t>
            </a:r>
            <a:r>
              <a:rPr lang="en-US" altLang="ja-JP" b="1" dirty="0" smtClean="0">
                <a:solidFill>
                  <a:srgbClr val="7030A0"/>
                </a:solidFill>
              </a:rPr>
              <a:t>75.5 </a:t>
            </a:r>
            <a:r>
              <a:rPr lang="ja-JP" altLang="en-US" b="1" dirty="0" smtClean="0">
                <a:solidFill>
                  <a:srgbClr val="7030A0"/>
                </a:solidFill>
              </a:rPr>
              <a:t>％）。</a:t>
            </a:r>
            <a:endParaRPr kumimoji="1" lang="ja-JP" altLang="en-US" b="1" dirty="0">
              <a:solidFill>
                <a:srgbClr val="7030A0"/>
              </a:solidFill>
            </a:endParaRPr>
          </a:p>
        </p:txBody>
      </p:sp>
      <p:sp>
        <p:nvSpPr>
          <p:cNvPr id="6" name="テキスト ボックス 5"/>
          <p:cNvSpPr txBox="1"/>
          <p:nvPr/>
        </p:nvSpPr>
        <p:spPr>
          <a:xfrm>
            <a:off x="1115616" y="5301208"/>
            <a:ext cx="5832648" cy="369332"/>
          </a:xfrm>
          <a:prstGeom prst="rect">
            <a:avLst/>
          </a:prstGeom>
          <a:noFill/>
        </p:spPr>
        <p:txBody>
          <a:bodyPr wrap="square" rtlCol="0">
            <a:spAutoFit/>
          </a:bodyPr>
          <a:lstStyle/>
          <a:p>
            <a:r>
              <a:rPr lang="en-US" altLang="ja-JP" dirty="0" smtClean="0"/>
              <a:t>http://www.epi-c.jp/entry/e001_0_0029.html</a:t>
            </a:r>
            <a:endParaRPr kumimoji="1" lang="ja-JP"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創造的問題解決（４）</a:t>
            </a:r>
            <a:r>
              <a:rPr lang="en-US" altLang="ja-JP" dirty="0" err="1" smtClean="0"/>
              <a:t>iPS</a:t>
            </a:r>
            <a:r>
              <a:rPr lang="ja-JP" altLang="en-US" dirty="0" smtClean="0"/>
              <a:t>細胞の発明</a:t>
            </a:r>
            <a:endParaRPr kumimoji="1" lang="ja-JP" altLang="en-US" dirty="0"/>
          </a:p>
        </p:txBody>
      </p:sp>
      <p:sp>
        <p:nvSpPr>
          <p:cNvPr id="3" name="コンテンツ プレースホルダ 2"/>
          <p:cNvSpPr>
            <a:spLocks noGrp="1"/>
          </p:cNvSpPr>
          <p:nvPr>
            <p:ph idx="1"/>
          </p:nvPr>
        </p:nvSpPr>
        <p:spPr/>
        <p:txBody>
          <a:bodyPr>
            <a:normAutofit fontScale="85000" lnSpcReduction="10000"/>
          </a:bodyPr>
          <a:lstStyle/>
          <a:p>
            <a:r>
              <a:rPr lang="en-US" altLang="ja-JP" b="1" dirty="0" err="1" smtClean="0"/>
              <a:t>iPS</a:t>
            </a:r>
            <a:r>
              <a:rPr lang="ja-JP" altLang="en-US" b="1" dirty="0" smtClean="0"/>
              <a:t>細胞</a:t>
            </a:r>
            <a:r>
              <a:rPr lang="en-US" altLang="ja-JP" b="1" dirty="0" smtClean="0"/>
              <a:t>:</a:t>
            </a:r>
            <a:r>
              <a:rPr lang="ja-JP" altLang="en-US" sz="2000" b="1" dirty="0" smtClean="0">
                <a:solidFill>
                  <a:srgbClr val="0070C0"/>
                </a:solidFill>
              </a:rPr>
              <a:t>皮膚などの大人の細胞を初期化して最初の状態にもどしたものをいう。初期化された細胞は、体のどの細胞にもなれる万能性をもっている</a:t>
            </a:r>
            <a:endParaRPr lang="en-US" altLang="ja-JP" sz="2000" b="1" dirty="0" smtClean="0">
              <a:solidFill>
                <a:srgbClr val="0070C0"/>
              </a:solidFill>
            </a:endParaRPr>
          </a:p>
          <a:p>
            <a:endParaRPr lang="en-US" altLang="ja-JP" sz="2000" b="1" dirty="0" smtClean="0">
              <a:solidFill>
                <a:srgbClr val="0070C0"/>
              </a:solidFill>
            </a:endParaRPr>
          </a:p>
          <a:p>
            <a:r>
              <a:rPr lang="ja-JP" altLang="en-US" sz="2000" b="1" dirty="0" smtClean="0">
                <a:solidFill>
                  <a:srgbClr val="0070C0"/>
                </a:solidFill>
              </a:rPr>
              <a:t>胚からつくられた万能細胞</a:t>
            </a:r>
            <a:r>
              <a:rPr lang="en-US" altLang="ja-JP" sz="2000" b="1" dirty="0" smtClean="0">
                <a:solidFill>
                  <a:srgbClr val="0070C0"/>
                </a:solidFill>
              </a:rPr>
              <a:t>(ES</a:t>
            </a:r>
            <a:r>
              <a:rPr lang="ja-JP" altLang="en-US" sz="2000" b="1" dirty="0" smtClean="0">
                <a:solidFill>
                  <a:srgbClr val="0070C0"/>
                </a:solidFill>
              </a:rPr>
              <a:t>細胞</a:t>
            </a:r>
            <a:r>
              <a:rPr lang="en-US" altLang="ja-JP" sz="2000" b="1" dirty="0" smtClean="0">
                <a:solidFill>
                  <a:srgbClr val="0070C0"/>
                </a:solidFill>
              </a:rPr>
              <a:t>)</a:t>
            </a:r>
            <a:r>
              <a:rPr lang="ja-JP" altLang="en-US" sz="2000" b="1" dirty="0" smtClean="0">
                <a:solidFill>
                  <a:srgbClr val="0070C0"/>
                </a:solidFill>
              </a:rPr>
              <a:t>の研究は既にあった</a:t>
            </a:r>
            <a:r>
              <a:rPr lang="en-US" altLang="ja-JP" sz="2000" b="1" dirty="0" smtClean="0">
                <a:solidFill>
                  <a:srgbClr val="0070C0"/>
                </a:solidFill>
              </a:rPr>
              <a:t>(2000</a:t>
            </a:r>
            <a:r>
              <a:rPr lang="ja-JP" altLang="en-US" sz="2000" b="1" dirty="0" smtClean="0">
                <a:solidFill>
                  <a:srgbClr val="0070C0"/>
                </a:solidFill>
              </a:rPr>
              <a:t>年頃</a:t>
            </a:r>
            <a:r>
              <a:rPr lang="en-US" altLang="ja-JP" sz="2000" b="1" dirty="0" smtClean="0">
                <a:solidFill>
                  <a:srgbClr val="0070C0"/>
                </a:solidFill>
              </a:rPr>
              <a:t>)</a:t>
            </a:r>
            <a:r>
              <a:rPr lang="ja-JP" altLang="en-US" sz="2000" b="1" dirty="0" err="1" smtClean="0">
                <a:solidFill>
                  <a:srgbClr val="0070C0"/>
                </a:solidFill>
              </a:rPr>
              <a:t>。</a:t>
            </a:r>
            <a:r>
              <a:rPr lang="ja-JP" altLang="en-US" sz="2000" b="1" dirty="0" smtClean="0">
                <a:solidFill>
                  <a:srgbClr val="0070C0"/>
                </a:solidFill>
              </a:rPr>
              <a:t>しかしそれは、 </a:t>
            </a:r>
            <a:r>
              <a:rPr lang="ja-JP" altLang="en-US" sz="2000" b="1" dirty="0" smtClean="0">
                <a:solidFill>
                  <a:srgbClr val="00B050"/>
                </a:solidFill>
              </a:rPr>
              <a:t>「倫理」</a:t>
            </a:r>
            <a:r>
              <a:rPr lang="ja-JP" altLang="en-US" sz="2000" b="1" dirty="0" smtClean="0">
                <a:solidFill>
                  <a:srgbClr val="0070C0"/>
                </a:solidFill>
              </a:rPr>
              <a:t>と</a:t>
            </a:r>
            <a:r>
              <a:rPr lang="ja-JP" altLang="en-US" sz="2000" b="1" dirty="0" smtClean="0">
                <a:solidFill>
                  <a:srgbClr val="00B050"/>
                </a:solidFill>
              </a:rPr>
              <a:t>「拒絶反応」</a:t>
            </a:r>
            <a:r>
              <a:rPr lang="ja-JP" altLang="en-US" sz="2000" b="1" dirty="0" smtClean="0">
                <a:solidFill>
                  <a:srgbClr val="0070C0"/>
                </a:solidFill>
              </a:rPr>
              <a:t>の問題が常につきまとっていた。</a:t>
            </a:r>
            <a:r>
              <a:rPr lang="ja-JP" altLang="en-US" sz="2000" b="1" dirty="0" smtClean="0">
                <a:solidFill>
                  <a:srgbClr val="C00000"/>
                </a:solidFill>
              </a:rPr>
              <a:t>⇒山中教授は、「受精卵等を使わずに、体の細胞から万能細胞が作れないか」と考えた。</a:t>
            </a:r>
          </a:p>
          <a:p>
            <a:endParaRPr lang="ja-JP" altLang="en-US" dirty="0" smtClean="0"/>
          </a:p>
          <a:p>
            <a:r>
              <a:rPr lang="ja-JP" altLang="en-US" sz="2000" b="1" dirty="0" smtClean="0">
                <a:solidFill>
                  <a:srgbClr val="7030A0"/>
                </a:solidFill>
              </a:rPr>
              <a:t>検証が必要な遺伝子は</a:t>
            </a:r>
            <a:r>
              <a:rPr kumimoji="1" lang="en-US" altLang="ja-JP" sz="2000" b="1" dirty="0" smtClean="0">
                <a:solidFill>
                  <a:srgbClr val="7030A0"/>
                </a:solidFill>
              </a:rPr>
              <a:t>10</a:t>
            </a:r>
            <a:r>
              <a:rPr kumimoji="1" lang="ja-JP" altLang="en-US" sz="2000" b="1" dirty="0" smtClean="0">
                <a:solidFill>
                  <a:srgbClr val="7030A0"/>
                </a:solidFill>
              </a:rPr>
              <a:t>万個（現在</a:t>
            </a:r>
            <a:r>
              <a:rPr kumimoji="1" lang="en-US" altLang="ja-JP" sz="2000" b="1" dirty="0" smtClean="0">
                <a:solidFill>
                  <a:srgbClr val="7030A0"/>
                </a:solidFill>
              </a:rPr>
              <a:t>2</a:t>
            </a:r>
            <a:r>
              <a:rPr kumimoji="1" lang="ja-JP" altLang="en-US" sz="2000" b="1" dirty="0" smtClean="0">
                <a:solidFill>
                  <a:srgbClr val="7030A0"/>
                </a:solidFill>
              </a:rPr>
              <a:t>万</a:t>
            </a:r>
            <a:r>
              <a:rPr kumimoji="1" lang="en-US" altLang="ja-JP" sz="2000" b="1" dirty="0" smtClean="0">
                <a:solidFill>
                  <a:srgbClr val="7030A0"/>
                </a:solidFill>
              </a:rPr>
              <a:t>2000</a:t>
            </a:r>
            <a:r>
              <a:rPr kumimoji="1" lang="ja-JP" altLang="en-US" sz="2000" b="1" dirty="0" smtClean="0">
                <a:solidFill>
                  <a:srgbClr val="7030A0"/>
                </a:solidFill>
              </a:rPr>
              <a:t>個）⇒どうやって有効な遺伝子を見つけだすか⇒　ここが創造的問題解決である。</a:t>
            </a:r>
          </a:p>
          <a:p>
            <a:r>
              <a:rPr lang="ja-JP" altLang="en-US" sz="2000" b="1" dirty="0" smtClean="0">
                <a:solidFill>
                  <a:srgbClr val="7030A0"/>
                </a:solidFill>
              </a:rPr>
              <a:t>文献や自分たちの研究から可能性のある</a:t>
            </a:r>
            <a:r>
              <a:rPr lang="en-US" altLang="ja-JP" sz="2000" b="1" dirty="0" smtClean="0">
                <a:solidFill>
                  <a:srgbClr val="7030A0"/>
                </a:solidFill>
              </a:rPr>
              <a:t>100</a:t>
            </a:r>
            <a:r>
              <a:rPr lang="ja-JP" altLang="en-US" sz="2000" b="1" dirty="0" smtClean="0">
                <a:solidFill>
                  <a:srgbClr val="7030A0"/>
                </a:solidFill>
              </a:rPr>
              <a:t>の遺伝子を選択。</a:t>
            </a:r>
          </a:p>
          <a:p>
            <a:r>
              <a:rPr lang="en-US" altLang="ja-JP" sz="2000" b="1" dirty="0" smtClean="0">
                <a:solidFill>
                  <a:srgbClr val="0070C0"/>
                </a:solidFill>
              </a:rPr>
              <a:t>24</a:t>
            </a:r>
            <a:r>
              <a:rPr lang="ja-JP" altLang="en-US" sz="2000" b="1" dirty="0" smtClean="0">
                <a:solidFill>
                  <a:srgbClr val="0070C0"/>
                </a:solidFill>
              </a:rPr>
              <a:t>個の遺伝子をそれぞれ１個入れた培養皿とは別に、</a:t>
            </a:r>
            <a:r>
              <a:rPr lang="en-US" altLang="ja-JP" sz="2000" b="1" dirty="0" smtClean="0">
                <a:solidFill>
                  <a:srgbClr val="0070C0"/>
                </a:solidFill>
              </a:rPr>
              <a:t>24</a:t>
            </a:r>
            <a:r>
              <a:rPr lang="ja-JP" altLang="en-US" sz="2000" b="1" dirty="0" smtClean="0">
                <a:solidFill>
                  <a:srgbClr val="0070C0"/>
                </a:solidFill>
              </a:rPr>
              <a:t>個の遺伝子を全ていれた培養皿をつくって経過をみた。</a:t>
            </a:r>
            <a:r>
              <a:rPr lang="ja-JP" altLang="en-US" sz="2000" b="1" dirty="0" smtClean="0">
                <a:solidFill>
                  <a:srgbClr val="C00000"/>
                </a:solidFill>
              </a:rPr>
              <a:t>すると</a:t>
            </a:r>
            <a:r>
              <a:rPr lang="en-US" altLang="ja-JP" sz="2000" b="1" dirty="0" smtClean="0">
                <a:solidFill>
                  <a:srgbClr val="C00000"/>
                </a:solidFill>
              </a:rPr>
              <a:t>2</a:t>
            </a:r>
            <a:r>
              <a:rPr lang="ja-JP" altLang="en-US" sz="2000" b="1" dirty="0" smtClean="0">
                <a:solidFill>
                  <a:srgbClr val="C00000"/>
                </a:solidFill>
              </a:rPr>
              <a:t>週間後に、</a:t>
            </a:r>
            <a:r>
              <a:rPr lang="en-US" altLang="ja-JP" sz="2600" b="1" dirty="0" smtClean="0">
                <a:solidFill>
                  <a:srgbClr val="C00000"/>
                </a:solidFill>
              </a:rPr>
              <a:t>24</a:t>
            </a:r>
            <a:r>
              <a:rPr lang="ja-JP" altLang="en-US" sz="2600" b="1" dirty="0" smtClean="0">
                <a:solidFill>
                  <a:srgbClr val="C00000"/>
                </a:solidFill>
              </a:rPr>
              <a:t>個全てをいれた培養皿だけ、細胞が増えていた。</a:t>
            </a:r>
          </a:p>
          <a:p>
            <a:r>
              <a:rPr kumimoji="1" lang="ja-JP" altLang="en-US" sz="2400" b="1" dirty="0" smtClean="0">
                <a:solidFill>
                  <a:srgbClr val="0070C0"/>
                </a:solidFill>
              </a:rPr>
              <a:t>最終的に、</a:t>
            </a:r>
            <a:r>
              <a:rPr lang="ja-JP" altLang="en-US" sz="2400" b="1" dirty="0" smtClean="0">
                <a:solidFill>
                  <a:srgbClr val="0070C0"/>
                </a:solidFill>
              </a:rPr>
              <a:t>山中ファクターとよばれる</a:t>
            </a:r>
            <a:r>
              <a:rPr lang="en-US" altLang="ja-JP" sz="2600" b="1" dirty="0" smtClean="0">
                <a:solidFill>
                  <a:srgbClr val="7030A0"/>
                </a:solidFill>
              </a:rPr>
              <a:t>4</a:t>
            </a:r>
            <a:r>
              <a:rPr lang="ja-JP" altLang="en-US" sz="2600" b="1" dirty="0" err="1" smtClean="0">
                <a:solidFill>
                  <a:srgbClr val="7030A0"/>
                </a:solidFill>
              </a:rPr>
              <a:t>つの</a:t>
            </a:r>
            <a:r>
              <a:rPr lang="ja-JP" altLang="en-US" sz="2600" b="1" dirty="0" smtClean="0">
                <a:solidFill>
                  <a:srgbClr val="7030A0"/>
                </a:solidFill>
              </a:rPr>
              <a:t>遺伝子</a:t>
            </a:r>
            <a:r>
              <a:rPr lang="ja-JP" altLang="en-US" sz="2600" b="1" dirty="0" smtClean="0">
                <a:solidFill>
                  <a:srgbClr val="0070C0"/>
                </a:solidFill>
              </a:rPr>
              <a:t>を特定。</a:t>
            </a:r>
            <a:endParaRPr kumimoji="1" lang="ja-JP" altLang="en-US" sz="2600" b="1" dirty="0">
              <a:solidFill>
                <a:srgbClr val="0070C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創造的問題解決</a:t>
            </a:r>
            <a:r>
              <a:rPr lang="en-US" altLang="ja-JP" dirty="0" smtClean="0"/>
              <a:t>(5)</a:t>
            </a:r>
            <a:r>
              <a:rPr lang="ja-JP" altLang="en-US" sz="2400" dirty="0" smtClean="0"/>
              <a:t>海運業界の創造的問題解決</a:t>
            </a:r>
            <a:endParaRPr kumimoji="1" lang="ja-JP" altLang="en-US" sz="2400" dirty="0"/>
          </a:p>
        </p:txBody>
      </p:sp>
      <p:sp>
        <p:nvSpPr>
          <p:cNvPr id="3" name="コンテンツ プレースホルダ 2"/>
          <p:cNvSpPr>
            <a:spLocks noGrp="1"/>
          </p:cNvSpPr>
          <p:nvPr>
            <p:ph idx="1"/>
          </p:nvPr>
        </p:nvSpPr>
        <p:spPr/>
        <p:txBody>
          <a:bodyPr>
            <a:normAutofit/>
          </a:bodyPr>
          <a:lstStyle/>
          <a:p>
            <a:r>
              <a:rPr lang="en-US" altLang="ja-JP" sz="2000" b="1" dirty="0" smtClean="0">
                <a:solidFill>
                  <a:srgbClr val="0070C0"/>
                </a:solidFill>
              </a:rPr>
              <a:t>1950</a:t>
            </a:r>
            <a:r>
              <a:rPr lang="ja-JP" altLang="en-US" sz="2000" b="1" dirty="0" smtClean="0">
                <a:solidFill>
                  <a:srgbClr val="0070C0"/>
                </a:solidFill>
              </a:rPr>
              <a:t>年代、海運業界は生死の瀬戸際にあった</a:t>
            </a:r>
            <a:r>
              <a:rPr lang="ja-JP" altLang="en-US" sz="2000" b="1" dirty="0" err="1" smtClean="0">
                <a:solidFill>
                  <a:srgbClr val="0070C0"/>
                </a:solidFill>
              </a:rPr>
              <a:t>。。</a:t>
            </a:r>
            <a:r>
              <a:rPr lang="ja-JP" altLang="en-US" sz="2000" b="1" dirty="0" smtClean="0">
                <a:solidFill>
                  <a:srgbClr val="0070C0"/>
                </a:solidFill>
              </a:rPr>
              <a:t>コストは上がり続け、貨物を届けるのに長い時間が掛かっていた。港に積まれた時間が長いほど貨物の盗難がしばしば発生していた。関係者は問題を次のように考えていた。</a:t>
            </a:r>
          </a:p>
          <a:p>
            <a:r>
              <a:rPr lang="ja-JP" altLang="en-US" sz="2200" dirty="0" smtClean="0">
                <a:solidFill>
                  <a:srgbClr val="C00000"/>
                </a:solidFill>
              </a:rPr>
              <a:t>　</a:t>
            </a:r>
            <a:r>
              <a:rPr lang="en-US" altLang="ja-JP" sz="2200" b="1" dirty="0" smtClean="0">
                <a:solidFill>
                  <a:srgbClr val="7030A0"/>
                </a:solidFill>
              </a:rPr>
              <a:t>｢</a:t>
            </a:r>
            <a:r>
              <a:rPr lang="ja-JP" altLang="en-US" sz="2200" b="1" dirty="0" smtClean="0">
                <a:solidFill>
                  <a:srgbClr val="7030A0"/>
                </a:solidFill>
              </a:rPr>
              <a:t>航海や、港から港への運行を経済的に行うにはどうすればいいだろうか</a:t>
            </a:r>
            <a:r>
              <a:rPr lang="en-US" altLang="ja-JP" sz="2200" b="1" dirty="0" smtClean="0">
                <a:solidFill>
                  <a:srgbClr val="7030A0"/>
                </a:solidFill>
              </a:rPr>
              <a:t>｣</a:t>
            </a:r>
            <a:r>
              <a:rPr lang="ja-JP" altLang="en-US" sz="2000" b="1" dirty="0" smtClean="0">
                <a:solidFill>
                  <a:srgbClr val="7030A0"/>
                </a:solidFill>
              </a:rPr>
              <a:t>⇒</a:t>
            </a:r>
            <a:r>
              <a:rPr lang="ja-JP" altLang="en-US" sz="2000" b="1" dirty="0" smtClean="0">
                <a:solidFill>
                  <a:srgbClr val="0070C0"/>
                </a:solidFill>
              </a:rPr>
              <a:t>この問題設定に基づいて関係者は、速くて少量の燃料で運行できる船を建設したり、乗船員数を減らしたりして対処した。しかしコストは上がり続けた</a:t>
            </a:r>
            <a:r>
              <a:rPr lang="ja-JP" altLang="en-US" sz="2000" b="1" dirty="0" smtClean="0">
                <a:solidFill>
                  <a:srgbClr val="7030A0"/>
                </a:solidFill>
              </a:rPr>
              <a:t>。</a:t>
            </a:r>
          </a:p>
          <a:p>
            <a:r>
              <a:rPr lang="ja-JP" altLang="en-US" dirty="0" smtClean="0"/>
              <a:t>　</a:t>
            </a:r>
            <a:r>
              <a:rPr lang="ja-JP" altLang="en-US" sz="2400" b="1" dirty="0" smtClean="0">
                <a:solidFill>
                  <a:srgbClr val="C00000"/>
                </a:solidFill>
              </a:rPr>
              <a:t>この問題設定のどこが不十分ではあるのか。各自考えてみよう。</a:t>
            </a:r>
            <a:endParaRPr kumimoji="1" lang="ja-JP" altLang="en-US" sz="2400" dirty="0">
              <a:solidFill>
                <a:srgbClr val="C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問題に関するオーナーシップ</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sz="3200" b="1" dirty="0" smtClean="0">
                <a:solidFill>
                  <a:srgbClr val="7030A0"/>
                </a:solidFill>
              </a:rPr>
              <a:t>オーナーシップを検証する質問</a:t>
            </a:r>
          </a:p>
          <a:p>
            <a:r>
              <a:rPr lang="ja-JP" altLang="ja-JP" b="1" dirty="0" smtClean="0"/>
              <a:t>あなたはこの挑戦を説明できますか．</a:t>
            </a:r>
          </a:p>
          <a:p>
            <a:r>
              <a:rPr lang="ja-JP" altLang="ja-JP" b="1" dirty="0" smtClean="0"/>
              <a:t>あなたはこの目標を達成することを進んで説明できますか（</a:t>
            </a:r>
            <a:r>
              <a:rPr lang="ja-JP" altLang="ja-JP" b="1" u="sng" dirty="0" smtClean="0"/>
              <a:t>そしてもし</a:t>
            </a:r>
            <a:r>
              <a:rPr lang="ja-JP" altLang="en-US" b="1" u="sng" dirty="0" smtClean="0"/>
              <a:t>説明が受け入れられ</a:t>
            </a:r>
            <a:r>
              <a:rPr lang="ja-JP" altLang="ja-JP" b="1" u="sng" dirty="0" smtClean="0"/>
              <a:t>なかったとき、その結果に耐えられますか</a:t>
            </a:r>
            <a:r>
              <a:rPr lang="ja-JP" altLang="ja-JP" b="1" dirty="0" smtClean="0"/>
              <a:t>）．</a:t>
            </a:r>
          </a:p>
          <a:p>
            <a:r>
              <a:rPr lang="ja-JP" altLang="ja-JP" b="1" dirty="0" smtClean="0"/>
              <a:t>これは</a:t>
            </a:r>
            <a:r>
              <a:rPr lang="ja-JP" altLang="ja-JP" b="1" dirty="0" smtClean="0">
                <a:solidFill>
                  <a:srgbClr val="00B050"/>
                </a:solidFill>
              </a:rPr>
              <a:t>あなたが解決すべき問題</a:t>
            </a:r>
            <a:r>
              <a:rPr lang="ja-JP" altLang="ja-JP" b="1" dirty="0" smtClean="0"/>
              <a:t>ですか．</a:t>
            </a:r>
          </a:p>
          <a:p>
            <a:r>
              <a:rPr lang="ja-JP" altLang="ja-JP" b="1" dirty="0" smtClean="0"/>
              <a:t>この問題に対する解決策を実行することを，</a:t>
            </a:r>
            <a:r>
              <a:rPr lang="ja-JP" altLang="ja-JP" b="1" dirty="0" smtClean="0">
                <a:solidFill>
                  <a:srgbClr val="00B050"/>
                </a:solidFill>
              </a:rPr>
              <a:t>他の誰かがあなたに期待してい</a:t>
            </a:r>
            <a:r>
              <a:rPr lang="ja-JP" altLang="en-US" b="1" dirty="0" smtClean="0">
                <a:solidFill>
                  <a:srgbClr val="00B050"/>
                </a:solidFill>
              </a:rPr>
              <a:t>ると思い</a:t>
            </a:r>
            <a:r>
              <a:rPr lang="ja-JP" altLang="ja-JP" b="1" dirty="0" smtClean="0">
                <a:solidFill>
                  <a:srgbClr val="00B050"/>
                </a:solidFill>
              </a:rPr>
              <a:t>ますか</a:t>
            </a:r>
            <a:r>
              <a:rPr lang="ja-JP" altLang="ja-JP" b="1" dirty="0" smtClean="0"/>
              <a:t>．</a:t>
            </a:r>
          </a:p>
          <a:p>
            <a:r>
              <a:rPr lang="ja-JP" altLang="ja-JP" b="1" dirty="0" smtClean="0"/>
              <a:t>あなたはこの挑戦を制していますか．</a:t>
            </a:r>
            <a:endParaRPr lang="ja-JP" altLang="en-US" b="1" dirty="0" smtClean="0"/>
          </a:p>
          <a:p>
            <a:endParaRPr lang="ja-JP" altLang="ja-JP" b="1" dirty="0" smtClean="0"/>
          </a:p>
          <a:p>
            <a:endParaRPr kumimoji="1" lang="ja-JP" altLang="en-US" b="1" dirty="0" smtClean="0">
              <a:solidFill>
                <a:srgbClr val="7030A0"/>
              </a:solidFill>
            </a:endParaRPr>
          </a:p>
          <a:p>
            <a:endParaRPr kumimoji="1" lang="ja-JP" altLang="en-US" sz="3500" b="1" dirty="0" smtClean="0">
              <a:solidFill>
                <a:srgbClr val="7030A0"/>
              </a:solidFill>
            </a:endParaRPr>
          </a:p>
          <a:p>
            <a:endParaRPr lang="ja-JP" altLang="en-US" b="1" dirty="0" smtClean="0">
              <a:solidFill>
                <a:srgbClr val="7030A0"/>
              </a:solidFill>
            </a:endParaRPr>
          </a:p>
          <a:p>
            <a:endParaRPr kumimoji="1" lang="ja-JP" altLang="en-US" b="1" dirty="0">
              <a:solidFill>
                <a:srgbClr val="7030A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t>問題設定と問題解決に配分する時間の比</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lang="ja-JP" altLang="ja-JP" b="1" dirty="0" smtClean="0">
                <a:solidFill>
                  <a:srgbClr val="0070C0"/>
                </a:solidFill>
              </a:rPr>
              <a:t>アルバート･アインシュタイン博士（</a:t>
            </a:r>
            <a:r>
              <a:rPr lang="en-US" altLang="ja-JP" b="1" dirty="0" smtClean="0">
                <a:solidFill>
                  <a:srgbClr val="0070C0"/>
                </a:solidFill>
              </a:rPr>
              <a:t>Albert Einstein</a:t>
            </a:r>
            <a:r>
              <a:rPr lang="ja-JP" altLang="ja-JP" b="1" dirty="0" smtClean="0">
                <a:solidFill>
                  <a:srgbClr val="0070C0"/>
                </a:solidFill>
              </a:rPr>
              <a:t>）はあるとき次の質問を受けた。</a:t>
            </a:r>
            <a:endParaRPr lang="ja-JP" altLang="en-US" b="1" dirty="0" smtClean="0">
              <a:solidFill>
                <a:srgbClr val="0070C0"/>
              </a:solidFill>
            </a:endParaRPr>
          </a:p>
          <a:p>
            <a:r>
              <a:rPr lang="ja-JP" altLang="ja-JP" b="1" dirty="0" smtClean="0"/>
              <a:t>もしある大災害が世界を襲うとして、そして対応するのに</a:t>
            </a:r>
            <a:r>
              <a:rPr lang="en-US" altLang="ja-JP" b="1" dirty="0" smtClean="0"/>
              <a:t>1</a:t>
            </a:r>
            <a:r>
              <a:rPr lang="ja-JP" altLang="ja-JP" b="1" dirty="0" smtClean="0"/>
              <a:t>時間しか猶予がないとしたら、その時間をどのように使うか。</a:t>
            </a:r>
            <a:r>
              <a:rPr lang="en-US" altLang="ja-JP" b="1" dirty="0" smtClean="0"/>
              <a:t> </a:t>
            </a:r>
            <a:endParaRPr lang="ja-JP" altLang="ja-JP" b="1" dirty="0" smtClean="0"/>
          </a:p>
          <a:p>
            <a:r>
              <a:rPr lang="ja-JP" altLang="ja-JP" b="1" dirty="0" smtClean="0"/>
              <a:t>博士は少し考えてこう答えた。｢私は</a:t>
            </a:r>
            <a:r>
              <a:rPr lang="en-US" altLang="ja-JP" b="1" dirty="0" smtClean="0">
                <a:solidFill>
                  <a:srgbClr val="0070C0"/>
                </a:solidFill>
              </a:rPr>
              <a:t>55</a:t>
            </a:r>
            <a:r>
              <a:rPr lang="ja-JP" altLang="ja-JP" b="1" dirty="0" smtClean="0">
                <a:solidFill>
                  <a:srgbClr val="0070C0"/>
                </a:solidFill>
              </a:rPr>
              <a:t>分</a:t>
            </a:r>
            <a:r>
              <a:rPr lang="ja-JP" altLang="ja-JP" b="1" dirty="0" smtClean="0"/>
              <a:t>を、問題を明らかにすることに費やし、残りの</a:t>
            </a:r>
            <a:r>
              <a:rPr lang="en-US" altLang="ja-JP" b="1" dirty="0" smtClean="0">
                <a:solidFill>
                  <a:srgbClr val="00B050"/>
                </a:solidFill>
              </a:rPr>
              <a:t>5</a:t>
            </a:r>
            <a:r>
              <a:rPr lang="ja-JP" altLang="ja-JP" b="1" dirty="0" smtClean="0">
                <a:solidFill>
                  <a:srgbClr val="00B050"/>
                </a:solidFill>
              </a:rPr>
              <a:t>分</a:t>
            </a:r>
            <a:r>
              <a:rPr lang="ja-JP" altLang="ja-JP" b="1" dirty="0" smtClean="0"/>
              <a:t>をそれを解決することに使うだろう。なぜなら問題を明確にすることは、しばしばその解決よりもはるかに重要だからだ。一方、解決はたんに数学や実験上の技術に他ならない｣。</a:t>
            </a:r>
            <a:endParaRPr lang="ja-JP" altLang="en-US" b="1" dirty="0" smtClean="0"/>
          </a:p>
          <a:p>
            <a:r>
              <a:rPr lang="ja-JP" altLang="en-US" b="1" dirty="0" smtClean="0"/>
              <a:t>問題設定に費やす時間ともん</a:t>
            </a:r>
            <a:endParaRPr lang="ja-JP" altLang="ja-JP"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創造的問題解決のポイント</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ja-JP" altLang="en-US" b="1" dirty="0" smtClean="0">
                <a:solidFill>
                  <a:srgbClr val="C00000"/>
                </a:solidFill>
              </a:rPr>
              <a:t>創造的問題解決における「問題設定」に迷ったら、</a:t>
            </a:r>
            <a:endParaRPr kumimoji="1" lang="en-US" altLang="ja-JP" b="1" dirty="0" smtClean="0">
              <a:solidFill>
                <a:srgbClr val="C00000"/>
              </a:solidFill>
            </a:endParaRPr>
          </a:p>
          <a:p>
            <a:r>
              <a:rPr kumimoji="1" lang="ja-JP" altLang="en-US" dirty="0" smtClean="0">
                <a:solidFill>
                  <a:srgbClr val="7030A0"/>
                </a:solidFill>
              </a:rPr>
              <a:t>　</a:t>
            </a:r>
            <a:r>
              <a:rPr kumimoji="1" lang="ja-JP" altLang="en-US" sz="2400" b="1" dirty="0" smtClean="0">
                <a:solidFill>
                  <a:srgbClr val="7030A0"/>
                </a:solidFill>
              </a:rPr>
              <a:t>⇒その組織等の存在意義から「願い</a:t>
            </a:r>
            <a:r>
              <a:rPr lang="ja-JP" altLang="en-US" sz="2400" b="1" dirty="0" smtClean="0">
                <a:solidFill>
                  <a:srgbClr val="7030A0"/>
                </a:solidFill>
              </a:rPr>
              <a:t>・目標・挑戦」を設定し直し、</a:t>
            </a:r>
            <a:r>
              <a:rPr lang="ja-JP" altLang="en-US" sz="2400" b="1" dirty="0" smtClean="0">
                <a:solidFill>
                  <a:srgbClr val="C00000"/>
                </a:solidFill>
              </a:rPr>
              <a:t>「解ける問題」</a:t>
            </a:r>
            <a:r>
              <a:rPr lang="ja-JP" altLang="en-US" sz="2400" b="1" dirty="0" smtClean="0">
                <a:solidFill>
                  <a:srgbClr val="7030A0"/>
                </a:solidFill>
              </a:rPr>
              <a:t>に書き直して、解決のアイデアをたくさん出し、可能性のあるものを検討・実行する。</a:t>
            </a:r>
          </a:p>
          <a:p>
            <a:r>
              <a:rPr lang="ja-JP" altLang="en-US" sz="2400" b="1" dirty="0" smtClean="0">
                <a:solidFill>
                  <a:srgbClr val="7030A0"/>
                </a:solidFill>
              </a:rPr>
              <a:t>関係者を「問題設定」・「問題解決」に参加させ、問題に対する</a:t>
            </a:r>
            <a:r>
              <a:rPr lang="ja-JP" altLang="en-US" sz="2400" b="1" dirty="0" smtClean="0">
                <a:solidFill>
                  <a:srgbClr val="C00000"/>
                </a:solidFill>
              </a:rPr>
              <a:t>「オーナーシップ」</a:t>
            </a:r>
            <a:r>
              <a:rPr lang="ja-JP" altLang="en-US" sz="2400" b="1" dirty="0" smtClean="0">
                <a:solidFill>
                  <a:srgbClr val="7030A0"/>
                </a:solidFill>
              </a:rPr>
              <a:t>を確かなものとする。⇒解決に責任をもたせる。</a:t>
            </a:r>
          </a:p>
          <a:p>
            <a:r>
              <a:rPr lang="ja-JP" altLang="en-US" sz="2400" b="1" dirty="0" smtClean="0">
                <a:solidFill>
                  <a:srgbClr val="7030A0"/>
                </a:solidFill>
              </a:rPr>
              <a:t>「問題設定に費やす時間」と「問題解決に費やす時間」の</a:t>
            </a:r>
            <a:r>
              <a:rPr lang="ja-JP" altLang="en-US" sz="2400" b="1" dirty="0" smtClean="0">
                <a:solidFill>
                  <a:srgbClr val="C00000"/>
                </a:solidFill>
              </a:rPr>
              <a:t>比</a:t>
            </a:r>
            <a:r>
              <a:rPr lang="ja-JP" altLang="en-US" sz="2400" b="1" dirty="0" smtClean="0">
                <a:solidFill>
                  <a:srgbClr val="7030A0"/>
                </a:solidFill>
              </a:rPr>
              <a:t>を適切に設定する。</a:t>
            </a:r>
          </a:p>
          <a:p>
            <a:endParaRPr lang="ja-JP" altLang="en-US" sz="2400" b="1" dirty="0" smtClean="0">
              <a:solidFill>
                <a:srgbClr val="7030A0"/>
              </a:solidFill>
            </a:endParaRPr>
          </a:p>
          <a:p>
            <a:endParaRPr lang="ja-JP" altLang="en-US" dirty="0" smtClean="0">
              <a:solidFill>
                <a:srgbClr val="7030A0"/>
              </a:solidFill>
            </a:endParaRPr>
          </a:p>
          <a:p>
            <a:endParaRPr kumimoji="1" lang="en-US" altLang="ja-JP" dirty="0" smtClean="0">
              <a:solidFill>
                <a:srgbClr val="7030A0"/>
              </a:solidFill>
            </a:endParaRPr>
          </a:p>
          <a:p>
            <a:endParaRPr lang="en-US" altLang="ja-JP" dirty="0" smtClean="0">
              <a:solidFill>
                <a:srgbClr val="7030A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endParaRPr kumimoji="1" lang="ja-JP" altLang="en-US" dirty="0"/>
          </a:p>
        </p:txBody>
      </p:sp>
      <p:pic>
        <p:nvPicPr>
          <p:cNvPr id="1026" name="Picture 2" descr="C:\Documents and Settings\yumi01\デスクトップ\Ｄ：\Ichitaro\kouen\コラボで創る地域医療\cps-zu.jpg"/>
          <p:cNvPicPr>
            <a:picLocks noGrp="1" noChangeAspect="1" noChangeArrowheads="1"/>
          </p:cNvPicPr>
          <p:nvPr>
            <p:ph idx="1"/>
          </p:nvPr>
        </p:nvPicPr>
        <p:blipFill>
          <a:blip r:embed="rId2" cstate="print"/>
          <a:srcRect/>
          <a:stretch>
            <a:fillRect/>
          </a:stretch>
        </p:blipFill>
        <p:spPr bwMode="auto">
          <a:xfrm>
            <a:off x="251520" y="1"/>
            <a:ext cx="8424936" cy="6525344"/>
          </a:xfrm>
          <a:prstGeom prst="rect">
            <a:avLst/>
          </a:prstGeom>
          <a:noFill/>
        </p:spPr>
      </p:pic>
      <p:sp>
        <p:nvSpPr>
          <p:cNvPr id="5" name="テキスト ボックス 4"/>
          <p:cNvSpPr txBox="1"/>
          <p:nvPr/>
        </p:nvSpPr>
        <p:spPr>
          <a:xfrm>
            <a:off x="2555776" y="6396335"/>
            <a:ext cx="3262432" cy="461665"/>
          </a:xfrm>
          <a:prstGeom prst="rect">
            <a:avLst/>
          </a:prstGeom>
          <a:noFill/>
        </p:spPr>
        <p:txBody>
          <a:bodyPr wrap="none" rtlCol="0">
            <a:spAutoFit/>
          </a:bodyPr>
          <a:lstStyle/>
          <a:p>
            <a:r>
              <a:rPr kumimoji="1" lang="ja-JP" altLang="en-US" sz="2400" b="1" dirty="0" smtClean="0">
                <a:solidFill>
                  <a:srgbClr val="C00000"/>
                </a:solidFill>
              </a:rPr>
              <a:t>創造的問題解決の過程</a:t>
            </a:r>
            <a:endParaRPr kumimoji="1" lang="ja-JP" altLang="en-US" sz="2400" b="1" dirty="0">
              <a:solidFill>
                <a:srgbClr val="C0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独創的なアイデアの着想を拒むもの</a:t>
            </a:r>
            <a:br>
              <a:rPr kumimoji="1" lang="ja-JP" altLang="en-US" dirty="0" smtClean="0"/>
            </a:br>
            <a:r>
              <a:rPr kumimoji="1" lang="en-US" altLang="ja-JP" dirty="0" smtClean="0"/>
              <a:t>----</a:t>
            </a:r>
            <a:r>
              <a:rPr lang="en-US" altLang="ja-JP" dirty="0" smtClean="0"/>
              <a:t>Good Ideas Killer----</a:t>
            </a:r>
            <a:endParaRPr kumimoji="1" lang="ja-JP" altLang="en-US" dirty="0"/>
          </a:p>
        </p:txBody>
      </p:sp>
      <p:sp>
        <p:nvSpPr>
          <p:cNvPr id="3" name="コンテンツ プレースホルダ 2"/>
          <p:cNvSpPr>
            <a:spLocks noGrp="1"/>
          </p:cNvSpPr>
          <p:nvPr>
            <p:ph idx="1"/>
          </p:nvPr>
        </p:nvSpPr>
        <p:spPr/>
        <p:txBody>
          <a:bodyPr/>
          <a:lstStyle/>
          <a:p>
            <a:r>
              <a:rPr lang="ja-JP" altLang="en-US" b="1" dirty="0" smtClean="0"/>
              <a:t>習慣</a:t>
            </a:r>
          </a:p>
          <a:p>
            <a:r>
              <a:rPr kumimoji="1" lang="ja-JP" altLang="en-US" b="1" dirty="0" smtClean="0"/>
              <a:t>規則と伝統</a:t>
            </a:r>
          </a:p>
          <a:p>
            <a:r>
              <a:rPr kumimoji="1" lang="ja-JP" altLang="en-US" b="1" dirty="0" smtClean="0"/>
              <a:t>現在の心地よさ</a:t>
            </a:r>
          </a:p>
          <a:p>
            <a:r>
              <a:rPr lang="ja-JP" altLang="en-US" b="1" dirty="0" smtClean="0"/>
              <a:t>文化的ブロック</a:t>
            </a:r>
          </a:p>
          <a:p>
            <a:r>
              <a:rPr kumimoji="1" lang="ja-JP" altLang="en-US" b="1" dirty="0" smtClean="0"/>
              <a:t>斉一性への圧力</a:t>
            </a:r>
          </a:p>
          <a:p>
            <a:r>
              <a:rPr lang="ja-JP" altLang="en-US" b="1" dirty="0" smtClean="0"/>
              <a:t>失敗の恐怖（小</a:t>
            </a:r>
            <a:r>
              <a:rPr lang="en-US" altLang="ja-JP" b="1" dirty="0" smtClean="0"/>
              <a:t>5</a:t>
            </a:r>
            <a:r>
              <a:rPr lang="ja-JP" altLang="en-US" b="1" dirty="0" smtClean="0"/>
              <a:t>で急に平凡になる）</a:t>
            </a:r>
          </a:p>
          <a:p>
            <a:r>
              <a:rPr kumimoji="1" lang="ja-JP" altLang="en-US" b="1" dirty="0" smtClean="0"/>
              <a:t>異質であることへのおそれ</a:t>
            </a:r>
            <a:endParaRPr kumimoji="1" lang="ja-JP" altLang="en-US"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ブレイン・ストーミングの</a:t>
            </a:r>
            <a:r>
              <a:rPr lang="en-US" altLang="ja-JP" dirty="0" smtClean="0"/>
              <a:t>4</a:t>
            </a:r>
            <a:r>
              <a:rPr lang="ja-JP" altLang="en-US" dirty="0" smtClean="0"/>
              <a:t>原則</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NY</a:t>
            </a:r>
            <a:r>
              <a:rPr lang="ja-JP" altLang="en-US" dirty="0" smtClean="0"/>
              <a:t>州立大バッファロー校（創造性開発コース）</a:t>
            </a:r>
          </a:p>
          <a:p>
            <a:r>
              <a:rPr lang="ja-JP" altLang="en-US" dirty="0" smtClean="0"/>
              <a:t>　</a:t>
            </a:r>
            <a:r>
              <a:rPr lang="ja-JP" altLang="en-US" sz="2400" dirty="0" smtClean="0"/>
              <a:t>設立者</a:t>
            </a:r>
            <a:r>
              <a:rPr lang="en-US" altLang="ja-JP" sz="2400" dirty="0" smtClean="0"/>
              <a:t>: </a:t>
            </a:r>
            <a:r>
              <a:rPr lang="ja-JP" altLang="en-US" sz="2400" b="1" dirty="0" smtClean="0"/>
              <a:t>アレックス・</a:t>
            </a:r>
            <a:r>
              <a:rPr lang="en-US" altLang="ja-JP" sz="2400" b="1" dirty="0" smtClean="0"/>
              <a:t> </a:t>
            </a:r>
            <a:r>
              <a:rPr lang="ja-JP" altLang="en-US" sz="2400" b="1" dirty="0" smtClean="0"/>
              <a:t>オズボーン</a:t>
            </a:r>
          </a:p>
          <a:p>
            <a:r>
              <a:rPr lang="en-US" altLang="ja-JP" dirty="0" smtClean="0">
                <a:solidFill>
                  <a:srgbClr val="00B050"/>
                </a:solidFill>
              </a:rPr>
              <a:t>------------------------------------</a:t>
            </a:r>
            <a:endParaRPr lang="ja-JP" altLang="en-US" dirty="0" smtClean="0">
              <a:solidFill>
                <a:srgbClr val="00B050"/>
              </a:solidFill>
            </a:endParaRPr>
          </a:p>
          <a:p>
            <a:r>
              <a:rPr lang="en-US" altLang="ja-JP" b="1" dirty="0" smtClean="0">
                <a:solidFill>
                  <a:srgbClr val="00B050"/>
                </a:solidFill>
              </a:rPr>
              <a:t>&lt;</a:t>
            </a:r>
            <a:r>
              <a:rPr lang="ja-JP" altLang="en-US" b="1" dirty="0" smtClean="0">
                <a:solidFill>
                  <a:srgbClr val="00B050"/>
                </a:solidFill>
              </a:rPr>
              <a:t>創造的なアイデアを得るための原則</a:t>
            </a:r>
            <a:r>
              <a:rPr lang="en-US" altLang="ja-JP" b="1" dirty="0" smtClean="0">
                <a:solidFill>
                  <a:srgbClr val="00B050"/>
                </a:solidFill>
              </a:rPr>
              <a:t>&gt;</a:t>
            </a:r>
            <a:endParaRPr lang="ja-JP" altLang="en-US" b="1" dirty="0" smtClean="0">
              <a:solidFill>
                <a:srgbClr val="00B050"/>
              </a:solidFill>
            </a:endParaRPr>
          </a:p>
          <a:p>
            <a:endParaRPr lang="ja-JP" altLang="en-US" b="1" dirty="0" smtClean="0">
              <a:solidFill>
                <a:srgbClr val="00B050"/>
              </a:solidFill>
            </a:endParaRPr>
          </a:p>
          <a:p>
            <a:r>
              <a:rPr lang="ja-JP" altLang="en-US" sz="3200" b="1" dirty="0" smtClean="0">
                <a:solidFill>
                  <a:srgbClr val="7030A0"/>
                </a:solidFill>
              </a:rPr>
              <a:t>①アイデアの判断延期、</a:t>
            </a:r>
          </a:p>
          <a:p>
            <a:r>
              <a:rPr lang="ja-JP" altLang="en-US" sz="3200" b="1" dirty="0" smtClean="0">
                <a:solidFill>
                  <a:srgbClr val="7030A0"/>
                </a:solidFill>
              </a:rPr>
              <a:t>②多いほどいい、</a:t>
            </a:r>
          </a:p>
          <a:p>
            <a:r>
              <a:rPr lang="ja-JP" altLang="en-US" sz="3200" b="1" dirty="0" smtClean="0">
                <a:solidFill>
                  <a:srgbClr val="7030A0"/>
                </a:solidFill>
              </a:rPr>
              <a:t>③自由奔放ほどいい、</a:t>
            </a:r>
          </a:p>
          <a:p>
            <a:r>
              <a:rPr lang="ja-JP" altLang="en-US" sz="3200" b="1" dirty="0" smtClean="0">
                <a:solidFill>
                  <a:srgbClr val="7030A0"/>
                </a:solidFill>
              </a:rPr>
              <a:t>④他者のアイデアの改良を歓迎</a:t>
            </a:r>
            <a:r>
              <a:rPr lang="ja-JP" altLang="en-US" dirty="0" smtClean="0">
                <a:solidFill>
                  <a:srgbClr val="00B050"/>
                </a:solidFill>
              </a:rPr>
              <a:t>　</a:t>
            </a:r>
          </a:p>
          <a:p>
            <a:pPr>
              <a:buNone/>
            </a:pPr>
            <a:endParaRPr lang="ja-JP" altLang="en-US" sz="3200" dirty="0" smtClean="0">
              <a:solidFill>
                <a:srgbClr val="00B050"/>
              </a:solidFill>
            </a:endParaRPr>
          </a:p>
          <a:p>
            <a:pPr>
              <a:buNone/>
            </a:pPr>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講演</a:t>
            </a:r>
            <a:r>
              <a:rPr kumimoji="1" lang="ja-JP" altLang="en-US" dirty="0" smtClean="0"/>
              <a:t>・ワークショップの内容</a:t>
            </a:r>
            <a:endParaRPr kumimoji="1" lang="ja-JP" altLang="en-US" dirty="0"/>
          </a:p>
        </p:txBody>
      </p:sp>
      <p:sp>
        <p:nvSpPr>
          <p:cNvPr id="3" name="コンテンツ プレースホルダ 2"/>
          <p:cNvSpPr>
            <a:spLocks noGrp="1"/>
          </p:cNvSpPr>
          <p:nvPr>
            <p:ph sz="half" idx="1"/>
          </p:nvPr>
        </p:nvSpPr>
        <p:spPr/>
        <p:txBody>
          <a:bodyPr>
            <a:normAutofit fontScale="55000" lnSpcReduction="20000"/>
          </a:bodyPr>
          <a:lstStyle/>
          <a:p>
            <a:r>
              <a:rPr kumimoji="1" lang="ja-JP" altLang="en-US" sz="4400" b="1" dirty="0" smtClean="0">
                <a:solidFill>
                  <a:srgbClr val="7030A0"/>
                </a:solidFill>
              </a:rPr>
              <a:t>創造的問題解決とは何か</a:t>
            </a:r>
          </a:p>
          <a:p>
            <a:endParaRPr kumimoji="1" lang="ja-JP" altLang="en-US" sz="4400" b="1" dirty="0" smtClean="0">
              <a:solidFill>
                <a:srgbClr val="7030A0"/>
              </a:solidFill>
            </a:endParaRPr>
          </a:p>
          <a:p>
            <a:r>
              <a:rPr lang="ja-JP" altLang="en-US" sz="4400" b="1" dirty="0" smtClean="0">
                <a:solidFill>
                  <a:srgbClr val="7030A0"/>
                </a:solidFill>
              </a:rPr>
              <a:t>創造的問題解決の実例</a:t>
            </a:r>
          </a:p>
          <a:p>
            <a:endParaRPr kumimoji="1" lang="ja-JP" altLang="en-US" sz="4400" b="1" dirty="0" smtClean="0">
              <a:solidFill>
                <a:srgbClr val="7030A0"/>
              </a:solidFill>
            </a:endParaRPr>
          </a:p>
          <a:p>
            <a:r>
              <a:rPr lang="ja-JP" altLang="en-US" sz="4400" b="1" dirty="0" smtClean="0">
                <a:solidFill>
                  <a:srgbClr val="7030A0"/>
                </a:solidFill>
              </a:rPr>
              <a:t>解決するべき問題の設定方法（意見表明）</a:t>
            </a:r>
          </a:p>
          <a:p>
            <a:endParaRPr lang="ja-JP" altLang="en-US" sz="4400" b="1" dirty="0" smtClean="0">
              <a:solidFill>
                <a:srgbClr val="7030A0"/>
              </a:solidFill>
            </a:endParaRPr>
          </a:p>
          <a:p>
            <a:r>
              <a:rPr lang="ja-JP" altLang="en-US" sz="4400" b="1" dirty="0" smtClean="0">
                <a:solidFill>
                  <a:srgbClr val="7030A0"/>
                </a:solidFill>
              </a:rPr>
              <a:t>一般的リーダーシップ</a:t>
            </a:r>
            <a:r>
              <a:rPr lang="en-US" altLang="ja-JP" sz="4400" b="1" dirty="0" smtClean="0">
                <a:solidFill>
                  <a:srgbClr val="7030A0"/>
                </a:solidFill>
              </a:rPr>
              <a:t>(PM</a:t>
            </a:r>
            <a:r>
              <a:rPr lang="ja-JP" altLang="en-US" sz="4400" b="1" dirty="0" smtClean="0">
                <a:solidFill>
                  <a:srgbClr val="7030A0"/>
                </a:solidFill>
              </a:rPr>
              <a:t>リーダーシップ）</a:t>
            </a:r>
          </a:p>
          <a:p>
            <a:endParaRPr lang="ja-JP" altLang="en-US" sz="4400" b="1" dirty="0" smtClean="0">
              <a:solidFill>
                <a:srgbClr val="7030A0"/>
              </a:solidFill>
            </a:endParaRPr>
          </a:p>
          <a:p>
            <a:r>
              <a:rPr lang="ja-JP" altLang="en-US" sz="4400" b="1" dirty="0" smtClean="0">
                <a:solidFill>
                  <a:srgbClr val="7030A0"/>
                </a:solidFill>
              </a:rPr>
              <a:t>創造的問題解決を推進するリーダーシップ</a:t>
            </a:r>
            <a:r>
              <a:rPr lang="ja-JP" altLang="en-US" sz="4400" b="1" dirty="0" smtClean="0">
                <a:solidFill>
                  <a:srgbClr val="C00000"/>
                </a:solidFill>
              </a:rPr>
              <a:t>（創造的リーダーシップ</a:t>
            </a:r>
            <a:r>
              <a:rPr lang="ja-JP" altLang="en-US" sz="4500" b="1" dirty="0" smtClean="0">
                <a:solidFill>
                  <a:srgbClr val="C00000"/>
                </a:solidFill>
              </a:rPr>
              <a:t>）</a:t>
            </a:r>
          </a:p>
          <a:p>
            <a:pPr>
              <a:buNone/>
            </a:pPr>
            <a:endParaRPr lang="ja-JP" altLang="en-US" sz="4500" b="1" dirty="0" smtClean="0"/>
          </a:p>
          <a:p>
            <a:endParaRPr lang="ja-JP" altLang="en-US" sz="4500" b="1" dirty="0" smtClean="0"/>
          </a:p>
          <a:p>
            <a:endParaRPr kumimoji="1" lang="ja-JP" altLang="en-US" dirty="0" smtClean="0"/>
          </a:p>
          <a:p>
            <a:endParaRPr kumimoji="1" lang="ja-JP" altLang="en-US" dirty="0" smtClean="0"/>
          </a:p>
          <a:p>
            <a:endParaRPr kumimoji="1" lang="ja-JP" altLang="en-US" dirty="0"/>
          </a:p>
        </p:txBody>
      </p:sp>
      <p:sp>
        <p:nvSpPr>
          <p:cNvPr id="4" name="コンテンツ プレースホルダ 3"/>
          <p:cNvSpPr>
            <a:spLocks noGrp="1"/>
          </p:cNvSpPr>
          <p:nvPr>
            <p:ph sz="half" idx="2"/>
          </p:nvPr>
        </p:nvSpPr>
        <p:spPr/>
        <p:txBody>
          <a:bodyPr>
            <a:noAutofit/>
          </a:bodyPr>
          <a:lstStyle/>
          <a:p>
            <a:r>
              <a:rPr lang="ja-JP" altLang="en-US" sz="2400" b="1" dirty="0" smtClean="0">
                <a:solidFill>
                  <a:srgbClr val="7030A0"/>
                </a:solidFill>
              </a:rPr>
              <a:t>問題設定</a:t>
            </a:r>
            <a:r>
              <a:rPr lang="en-US" altLang="ja-JP" sz="2400" b="1" dirty="0" smtClean="0">
                <a:solidFill>
                  <a:srgbClr val="7030A0"/>
                </a:solidFill>
              </a:rPr>
              <a:t>-</a:t>
            </a:r>
            <a:r>
              <a:rPr lang="ja-JP" altLang="en-US" sz="2400" b="1" dirty="0" smtClean="0">
                <a:solidFill>
                  <a:srgbClr val="7030A0"/>
                </a:solidFill>
              </a:rPr>
              <a:t>問題解決の時間配分</a:t>
            </a:r>
          </a:p>
          <a:p>
            <a:r>
              <a:rPr lang="ja-JP" altLang="en-US" sz="2400" b="1" dirty="0" smtClean="0">
                <a:solidFill>
                  <a:srgbClr val="7030A0"/>
                </a:solidFill>
              </a:rPr>
              <a:t>オーナーシップの大切さ</a:t>
            </a:r>
          </a:p>
          <a:p>
            <a:r>
              <a:rPr lang="ja-JP" altLang="en-US" sz="2400" b="1" dirty="0" smtClean="0">
                <a:solidFill>
                  <a:srgbClr val="7030A0"/>
                </a:solidFill>
              </a:rPr>
              <a:t>ブレイン・ライティングの実施方法</a:t>
            </a:r>
          </a:p>
          <a:p>
            <a:r>
              <a:rPr lang="ja-JP" altLang="en-US" sz="2400" b="1" dirty="0" smtClean="0">
                <a:solidFill>
                  <a:srgbClr val="7030A0"/>
                </a:solidFill>
              </a:rPr>
              <a:t>ブレイン・ライティング体験</a:t>
            </a:r>
            <a:endParaRPr lang="en-US" altLang="ja-JP" sz="2400" b="1" dirty="0" smtClean="0"/>
          </a:p>
          <a:p>
            <a:r>
              <a:rPr lang="ja-JP" altLang="en-US" sz="2400" b="1" dirty="0" smtClean="0">
                <a:solidFill>
                  <a:srgbClr val="7030A0"/>
                </a:solidFill>
              </a:rPr>
              <a:t>「学び」と「創り」の心理学</a:t>
            </a:r>
            <a:r>
              <a:rPr lang="ja-JP" altLang="en-US" sz="2000" b="1" dirty="0" smtClean="0">
                <a:solidFill>
                  <a:srgbClr val="7030A0"/>
                </a:solidFill>
              </a:rPr>
              <a:t>⇒</a:t>
            </a:r>
            <a:r>
              <a:rPr lang="ja-JP" altLang="en-US" sz="1600" b="1" dirty="0" smtClean="0">
                <a:solidFill>
                  <a:srgbClr val="C00000"/>
                </a:solidFill>
              </a:rPr>
              <a:t>個性・創造性は創りのなかにある</a:t>
            </a:r>
          </a:p>
          <a:p>
            <a:r>
              <a:rPr lang="ja-JP" altLang="en-US" sz="2000" b="1" dirty="0" smtClean="0">
                <a:solidFill>
                  <a:srgbClr val="7030A0"/>
                </a:solidFill>
              </a:rPr>
              <a:t>「ほめて個性・創造性」を伸ばす　</a:t>
            </a:r>
          </a:p>
          <a:p>
            <a:endParaRPr lang="ja-JP" altLang="en-US" sz="2000" b="1" dirty="0" smtClean="0">
              <a:solidFill>
                <a:srgbClr val="7030A0"/>
              </a:solidFill>
            </a:endParaRPr>
          </a:p>
          <a:p>
            <a:pPr>
              <a:buNone/>
            </a:pPr>
            <a:r>
              <a:rPr lang="ja-JP" altLang="en-US" sz="1800" b="1" dirty="0" smtClean="0">
                <a:solidFill>
                  <a:srgbClr val="0070C0"/>
                </a:solidFill>
              </a:rPr>
              <a:t>　　</a:t>
            </a:r>
          </a:p>
          <a:p>
            <a:endParaRPr kumimoji="1" lang="ja-JP" alt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ブレイン・ライティング法</a:t>
            </a:r>
            <a:br>
              <a:rPr kumimoji="1" lang="ja-JP" altLang="en-US" dirty="0" smtClean="0"/>
            </a:br>
            <a:r>
              <a:rPr lang="en-US" altLang="ja-JP" sz="2700" dirty="0" smtClean="0">
                <a:solidFill>
                  <a:srgbClr val="00B050"/>
                </a:solidFill>
              </a:rPr>
              <a:t>--- </a:t>
            </a:r>
            <a:r>
              <a:rPr lang="ja-JP" altLang="en-US" sz="2700" dirty="0" smtClean="0">
                <a:solidFill>
                  <a:srgbClr val="00B050"/>
                </a:solidFill>
              </a:rPr>
              <a:t>全ての参加者</a:t>
            </a:r>
            <a:r>
              <a:rPr lang="ja-JP" altLang="en-US" sz="2700" dirty="0" smtClean="0">
                <a:solidFill>
                  <a:srgbClr val="00B050"/>
                </a:solidFill>
              </a:rPr>
              <a:t>が</a:t>
            </a:r>
            <a:r>
              <a:rPr lang="ja-JP" altLang="en-US" sz="2700" dirty="0" smtClean="0">
                <a:solidFill>
                  <a:srgbClr val="0070C0"/>
                </a:solidFill>
              </a:rPr>
              <a:t>協働して</a:t>
            </a:r>
            <a:r>
              <a:rPr lang="ja-JP" altLang="en-US" sz="2700" dirty="0" smtClean="0">
                <a:solidFill>
                  <a:srgbClr val="00B050"/>
                </a:solidFill>
              </a:rPr>
              <a:t>アイデア</a:t>
            </a:r>
            <a:r>
              <a:rPr lang="ja-JP" altLang="en-US" sz="2700" dirty="0" smtClean="0">
                <a:solidFill>
                  <a:srgbClr val="00B050"/>
                </a:solidFill>
              </a:rPr>
              <a:t>を考える</a:t>
            </a:r>
            <a:r>
              <a:rPr lang="en-US" altLang="ja-JP" sz="2700" dirty="0" smtClean="0">
                <a:solidFill>
                  <a:srgbClr val="00B050"/>
                </a:solidFill>
              </a:rPr>
              <a:t>----</a:t>
            </a:r>
            <a:endParaRPr kumimoji="1" lang="ja-JP" altLang="en-US" sz="2700" dirty="0">
              <a:solidFill>
                <a:srgbClr val="00B050"/>
              </a:solidFill>
            </a:endParaRPr>
          </a:p>
        </p:txBody>
      </p:sp>
      <p:sp>
        <p:nvSpPr>
          <p:cNvPr id="3" name="コンテンツ プレースホルダ 2"/>
          <p:cNvSpPr>
            <a:spLocks noGrp="1"/>
          </p:cNvSpPr>
          <p:nvPr>
            <p:ph idx="1"/>
          </p:nvPr>
        </p:nvSpPr>
        <p:spPr/>
        <p:txBody>
          <a:bodyPr/>
          <a:lstStyle/>
          <a:p>
            <a:r>
              <a:rPr kumimoji="1" lang="en-US" altLang="ja-JP" b="1" dirty="0" smtClean="0">
                <a:solidFill>
                  <a:srgbClr val="7030A0"/>
                </a:solidFill>
              </a:rPr>
              <a:t>1.</a:t>
            </a:r>
            <a:r>
              <a:rPr kumimoji="1" lang="ja-JP" altLang="en-US" b="1" dirty="0" smtClean="0">
                <a:solidFill>
                  <a:srgbClr val="7030A0"/>
                </a:solidFill>
              </a:rPr>
              <a:t>挑戦への意見表明（解決する問題）を</a:t>
            </a:r>
            <a:r>
              <a:rPr kumimoji="1" lang="ja-JP" altLang="en-US" b="1" dirty="0" smtClean="0">
                <a:solidFill>
                  <a:srgbClr val="7030A0"/>
                </a:solidFill>
              </a:rPr>
              <a:t>書く。</a:t>
            </a:r>
            <a:endParaRPr kumimoji="1" lang="ja-JP" altLang="en-US" b="1" dirty="0" smtClean="0">
              <a:solidFill>
                <a:srgbClr val="7030A0"/>
              </a:solidFill>
            </a:endParaRPr>
          </a:p>
          <a:p>
            <a:r>
              <a:rPr lang="en-US" altLang="ja-JP" b="1" dirty="0" smtClean="0">
                <a:solidFill>
                  <a:srgbClr val="7030A0"/>
                </a:solidFill>
              </a:rPr>
              <a:t>2.</a:t>
            </a:r>
            <a:r>
              <a:rPr lang="ja-JP" altLang="en-US" b="1" dirty="0" smtClean="0">
                <a:solidFill>
                  <a:srgbClr val="7030A0"/>
                </a:solidFill>
              </a:rPr>
              <a:t>ブレイン・ストーミングの</a:t>
            </a:r>
            <a:r>
              <a:rPr lang="en-US" altLang="ja-JP" b="1" dirty="0" smtClean="0">
                <a:solidFill>
                  <a:srgbClr val="7030A0"/>
                </a:solidFill>
              </a:rPr>
              <a:t>4</a:t>
            </a:r>
            <a:r>
              <a:rPr lang="ja-JP" altLang="en-US" b="1" dirty="0" smtClean="0">
                <a:solidFill>
                  <a:srgbClr val="7030A0"/>
                </a:solidFill>
              </a:rPr>
              <a:t>原則</a:t>
            </a:r>
            <a:r>
              <a:rPr lang="en-US" altLang="ja-JP" b="1" dirty="0" smtClean="0">
                <a:solidFill>
                  <a:srgbClr val="7030A0"/>
                </a:solidFill>
              </a:rPr>
              <a:t>—</a:t>
            </a:r>
            <a:r>
              <a:rPr lang="ja-JP" altLang="en-US" b="1" dirty="0" smtClean="0">
                <a:solidFill>
                  <a:srgbClr val="7030A0"/>
                </a:solidFill>
              </a:rPr>
              <a:t>おさらい。</a:t>
            </a:r>
            <a:endParaRPr lang="ja-JP" altLang="en-US" b="1" dirty="0" smtClean="0">
              <a:solidFill>
                <a:srgbClr val="7030A0"/>
              </a:solidFill>
            </a:endParaRPr>
          </a:p>
          <a:p>
            <a:r>
              <a:rPr kumimoji="1" lang="en-US" altLang="ja-JP" b="1" dirty="0" smtClean="0"/>
              <a:t>3.</a:t>
            </a:r>
            <a:r>
              <a:rPr lang="en-US" altLang="ja-JP" b="1" dirty="0" smtClean="0">
                <a:solidFill>
                  <a:srgbClr val="C00000"/>
                </a:solidFill>
              </a:rPr>
              <a:t>3</a:t>
            </a:r>
            <a:r>
              <a:rPr kumimoji="1" lang="ja-JP" altLang="en-US" b="1" dirty="0" smtClean="0">
                <a:solidFill>
                  <a:srgbClr val="C00000"/>
                </a:solidFill>
              </a:rPr>
              <a:t>つ</a:t>
            </a:r>
            <a:r>
              <a:rPr lang="ja-JP" altLang="en-US" b="1" dirty="0" smtClean="0">
                <a:solidFill>
                  <a:srgbClr val="C00000"/>
                </a:solidFill>
              </a:rPr>
              <a:t>以上</a:t>
            </a:r>
            <a:r>
              <a:rPr kumimoji="1" lang="ja-JP" altLang="en-US" b="1" dirty="0" smtClean="0">
                <a:solidFill>
                  <a:srgbClr val="C00000"/>
                </a:solidFill>
              </a:rPr>
              <a:t>の</a:t>
            </a:r>
            <a:r>
              <a:rPr kumimoji="1" lang="ja-JP" altLang="en-US" b="1" dirty="0" smtClean="0">
                <a:solidFill>
                  <a:srgbClr val="C00000"/>
                </a:solidFill>
              </a:rPr>
              <a:t>アイデア</a:t>
            </a:r>
            <a:r>
              <a:rPr kumimoji="1" lang="ja-JP" altLang="en-US" b="1" dirty="0" smtClean="0">
                <a:solidFill>
                  <a:srgbClr val="7030A0"/>
                </a:solidFill>
              </a:rPr>
              <a:t>を静かに考え</a:t>
            </a:r>
            <a:r>
              <a:rPr kumimoji="1" lang="ja-JP" altLang="en-US" b="1" dirty="0" smtClean="0">
                <a:solidFill>
                  <a:srgbClr val="7030A0"/>
                </a:solidFill>
              </a:rPr>
              <a:t>、いいものを３つ一段目</a:t>
            </a:r>
            <a:r>
              <a:rPr kumimoji="1" lang="ja-JP" altLang="en-US" b="1" dirty="0" smtClean="0">
                <a:solidFill>
                  <a:srgbClr val="7030A0"/>
                </a:solidFill>
              </a:rPr>
              <a:t>に</a:t>
            </a:r>
            <a:r>
              <a:rPr kumimoji="1" lang="ja-JP" altLang="en-US" b="1" dirty="0" smtClean="0">
                <a:solidFill>
                  <a:srgbClr val="7030A0"/>
                </a:solidFill>
              </a:rPr>
              <a:t>かく（ワイルドなアイデアが歓　　</a:t>
            </a:r>
            <a:r>
              <a:rPr kumimoji="1" lang="ja-JP" altLang="en-US" b="1" dirty="0" err="1" smtClean="0">
                <a:solidFill>
                  <a:srgbClr val="7030A0"/>
                </a:solidFill>
              </a:rPr>
              <a:t>迎される</a:t>
            </a:r>
            <a:r>
              <a:rPr kumimoji="1" lang="ja-JP" altLang="en-US" b="1" dirty="0" smtClean="0">
                <a:solidFill>
                  <a:srgbClr val="7030A0"/>
                </a:solidFill>
              </a:rPr>
              <a:t>）</a:t>
            </a:r>
            <a:r>
              <a:rPr lang="ja-JP" altLang="en-US" b="1" dirty="0" smtClean="0">
                <a:solidFill>
                  <a:srgbClr val="7030A0"/>
                </a:solidFill>
              </a:rPr>
              <a:t>。</a:t>
            </a:r>
            <a:endParaRPr kumimoji="1" lang="ja-JP" altLang="en-US" b="1" dirty="0" smtClean="0">
              <a:solidFill>
                <a:srgbClr val="7030A0"/>
              </a:solidFill>
            </a:endParaRPr>
          </a:p>
          <a:p>
            <a:r>
              <a:rPr lang="en-US" altLang="ja-JP" b="1" dirty="0" smtClean="0">
                <a:solidFill>
                  <a:srgbClr val="7030A0"/>
                </a:solidFill>
              </a:rPr>
              <a:t>4. 3</a:t>
            </a:r>
            <a:r>
              <a:rPr lang="ja-JP" altLang="en-US" b="1" dirty="0" smtClean="0">
                <a:solidFill>
                  <a:srgbClr val="7030A0"/>
                </a:solidFill>
              </a:rPr>
              <a:t>分</a:t>
            </a:r>
            <a:r>
              <a:rPr lang="ja-JP" altLang="en-US" b="1" dirty="0" smtClean="0">
                <a:solidFill>
                  <a:srgbClr val="7030A0"/>
                </a:solidFill>
              </a:rPr>
              <a:t>経ったら</a:t>
            </a:r>
            <a:r>
              <a:rPr lang="ja-JP" altLang="en-US" b="1" dirty="0" smtClean="0">
                <a:solidFill>
                  <a:srgbClr val="7030A0"/>
                </a:solidFill>
              </a:rPr>
              <a:t>、時計回りで次の人</a:t>
            </a:r>
            <a:r>
              <a:rPr lang="ja-JP" altLang="en-US" b="1" dirty="0" smtClean="0">
                <a:solidFill>
                  <a:srgbClr val="7030A0"/>
                </a:solidFill>
              </a:rPr>
              <a:t>に</a:t>
            </a:r>
            <a:r>
              <a:rPr lang="ja-JP" altLang="en-US" b="1" dirty="0" smtClean="0">
                <a:solidFill>
                  <a:srgbClr val="7030A0"/>
                </a:solidFill>
              </a:rPr>
              <a:t>渡す。</a:t>
            </a:r>
            <a:endParaRPr kumimoji="1" lang="ja-JP" altLang="en-US" b="1" dirty="0">
              <a:solidFill>
                <a:srgbClr val="7030A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この時間の「意見表明」を創る</a:t>
            </a:r>
            <a:endParaRPr kumimoji="1" lang="ja-JP" altLang="en-US" dirty="0"/>
          </a:p>
        </p:txBody>
      </p:sp>
      <p:sp>
        <p:nvSpPr>
          <p:cNvPr id="3" name="コンテンツ プレースホルダ 2"/>
          <p:cNvSpPr>
            <a:spLocks noGrp="1"/>
          </p:cNvSpPr>
          <p:nvPr>
            <p:ph idx="1"/>
          </p:nvPr>
        </p:nvSpPr>
        <p:spPr/>
        <p:txBody>
          <a:bodyPr>
            <a:normAutofit fontScale="92500" lnSpcReduction="10000"/>
          </a:bodyPr>
          <a:lstStyle/>
          <a:p>
            <a:r>
              <a:rPr kumimoji="1" lang="ja-JP" altLang="en-US" sz="3000" b="1" dirty="0" smtClean="0">
                <a:solidFill>
                  <a:srgbClr val="00B050"/>
                </a:solidFill>
              </a:rPr>
              <a:t>意見</a:t>
            </a:r>
            <a:r>
              <a:rPr lang="ja-JP" altLang="en-US" sz="3000" b="1" dirty="0" smtClean="0">
                <a:solidFill>
                  <a:srgbClr val="00B050"/>
                </a:solidFill>
              </a:rPr>
              <a:t>表明</a:t>
            </a:r>
            <a:r>
              <a:rPr kumimoji="1" lang="ja-JP" altLang="en-US" sz="3000" b="1" dirty="0" smtClean="0">
                <a:solidFill>
                  <a:srgbClr val="00B050"/>
                </a:solidFill>
              </a:rPr>
              <a:t>スターター</a:t>
            </a:r>
            <a:r>
              <a:rPr kumimoji="1" lang="en-US" altLang="ja-JP" sz="3000" b="1" dirty="0" smtClean="0">
                <a:solidFill>
                  <a:srgbClr val="00B050"/>
                </a:solidFill>
              </a:rPr>
              <a:t>(</a:t>
            </a:r>
            <a:r>
              <a:rPr kumimoji="1" lang="ja-JP" altLang="en-US" sz="3000" b="1" dirty="0" smtClean="0">
                <a:solidFill>
                  <a:srgbClr val="00B050"/>
                </a:solidFill>
              </a:rPr>
              <a:t>願い</a:t>
            </a:r>
            <a:r>
              <a:rPr kumimoji="1" lang="en-US" altLang="ja-JP" sz="3000" b="1" dirty="0" smtClean="0">
                <a:solidFill>
                  <a:srgbClr val="00B050"/>
                </a:solidFill>
              </a:rPr>
              <a:t>, </a:t>
            </a:r>
            <a:r>
              <a:rPr kumimoji="1" lang="ja-JP" altLang="en-US" sz="3000" b="1" dirty="0" smtClean="0">
                <a:solidFill>
                  <a:srgbClr val="00B050"/>
                </a:solidFill>
              </a:rPr>
              <a:t>目標</a:t>
            </a:r>
            <a:r>
              <a:rPr kumimoji="1" lang="en-US" altLang="ja-JP" sz="3000" b="1" dirty="0" smtClean="0">
                <a:solidFill>
                  <a:srgbClr val="00B050"/>
                </a:solidFill>
              </a:rPr>
              <a:t>,</a:t>
            </a:r>
            <a:r>
              <a:rPr kumimoji="1" lang="ja-JP" altLang="en-US" sz="3000" b="1" dirty="0" smtClean="0">
                <a:solidFill>
                  <a:srgbClr val="00B050"/>
                </a:solidFill>
              </a:rPr>
              <a:t>挑戦</a:t>
            </a:r>
            <a:r>
              <a:rPr lang="en-US" altLang="ja-JP" sz="3000" b="1" dirty="0" smtClean="0">
                <a:solidFill>
                  <a:srgbClr val="00B050"/>
                </a:solidFill>
              </a:rPr>
              <a:t>)</a:t>
            </a:r>
            <a:endParaRPr kumimoji="1" lang="ja-JP" altLang="en-US" sz="3000" b="1" dirty="0" smtClean="0">
              <a:solidFill>
                <a:srgbClr val="00B050"/>
              </a:solidFill>
            </a:endParaRPr>
          </a:p>
          <a:p>
            <a:endParaRPr kumimoji="1" lang="ja-JP" altLang="en-US" b="1" dirty="0" smtClean="0">
              <a:solidFill>
                <a:srgbClr val="7030A0"/>
              </a:solidFill>
            </a:endParaRPr>
          </a:p>
          <a:p>
            <a:r>
              <a:rPr lang="ja-JP" altLang="en-US" b="1" dirty="0" smtClean="0">
                <a:solidFill>
                  <a:srgbClr val="7030A0"/>
                </a:solidFill>
              </a:rPr>
              <a:t>「新人も加えて働きがいのある職場にして「地域医療・看護」に貢献したいな</a:t>
            </a:r>
            <a:r>
              <a:rPr lang="ja-JP" altLang="en-US" b="1" dirty="0" smtClean="0">
                <a:solidFill>
                  <a:srgbClr val="7030A0"/>
                </a:solidFill>
              </a:rPr>
              <a:t>！」</a:t>
            </a:r>
            <a:endParaRPr lang="ja-JP" altLang="en-US" b="1" dirty="0" smtClean="0">
              <a:solidFill>
                <a:srgbClr val="7030A0"/>
              </a:solidFill>
            </a:endParaRPr>
          </a:p>
          <a:p>
            <a:endParaRPr lang="ja-JP" altLang="en-US" b="1" dirty="0" smtClean="0"/>
          </a:p>
          <a:p>
            <a:r>
              <a:rPr lang="ja-JP" altLang="en-US" b="1" dirty="0" smtClean="0"/>
              <a:t>ステップ</a:t>
            </a:r>
            <a:r>
              <a:rPr lang="en-US" altLang="ja-JP" b="1" dirty="0" smtClean="0"/>
              <a:t>1: </a:t>
            </a:r>
            <a:r>
              <a:rPr lang="ja-JP" altLang="en-US" b="1" dirty="0" smtClean="0"/>
              <a:t>この願いを達成するために、何が問題</a:t>
            </a:r>
            <a:r>
              <a:rPr lang="en-US" altLang="ja-JP" b="1" dirty="0" smtClean="0"/>
              <a:t>(</a:t>
            </a:r>
            <a:r>
              <a:rPr lang="ja-JP" altLang="en-US" b="1" dirty="0" smtClean="0"/>
              <a:t>障害</a:t>
            </a:r>
            <a:r>
              <a:rPr lang="en-US" altLang="ja-JP" b="1" dirty="0" smtClean="0"/>
              <a:t>)</a:t>
            </a:r>
            <a:r>
              <a:rPr lang="ja-JP" altLang="en-US" b="1" dirty="0" smtClean="0"/>
              <a:t>となるかを、たくさん考える。</a:t>
            </a:r>
          </a:p>
          <a:p>
            <a:r>
              <a:rPr lang="ja-JP" altLang="en-US" b="1" dirty="0" smtClean="0"/>
              <a:t>ステップ</a:t>
            </a:r>
            <a:r>
              <a:rPr lang="en-US" altLang="ja-JP" b="1" dirty="0" smtClean="0"/>
              <a:t>2: </a:t>
            </a:r>
            <a:r>
              <a:rPr lang="ja-JP" altLang="en-US" b="1" dirty="0" smtClean="0"/>
              <a:t>問題をつなぎ合わせて、今回解く問題を決める。</a:t>
            </a:r>
          </a:p>
          <a:p>
            <a:r>
              <a:rPr lang="ja-JP" altLang="en-US" b="1" dirty="0" smtClean="0"/>
              <a:t>ステップ</a:t>
            </a:r>
            <a:r>
              <a:rPr lang="en-US" altLang="ja-JP" b="1" dirty="0" smtClean="0"/>
              <a:t>3: </a:t>
            </a:r>
            <a:r>
              <a:rPr lang="ja-JP" altLang="en-US" b="1" dirty="0" smtClean="0"/>
              <a:t> 解ける問題に書き換える。</a:t>
            </a:r>
          </a:p>
          <a:p>
            <a:endParaRPr lang="ja-JP" altLang="en-US" b="1" dirty="0" smtClean="0"/>
          </a:p>
          <a:p>
            <a:endParaRPr kumimoji="1" lang="ja-JP" altLang="en-US" dirty="0" smtClean="0"/>
          </a:p>
          <a:p>
            <a:pPr>
              <a:buNone/>
            </a:pPr>
            <a:endParaRPr lang="ja-JP" altLang="en-US" sz="2000" b="1" dirty="0" smtClean="0">
              <a:solidFill>
                <a:srgbClr val="0070C0"/>
              </a:solidFill>
            </a:endParaRPr>
          </a:p>
          <a:p>
            <a:endParaRPr lang="ja-JP" altLang="en-US" sz="2000" b="1" dirty="0" smtClean="0">
              <a:solidFill>
                <a:srgbClr val="0070C0"/>
              </a:solidFill>
            </a:endParaRPr>
          </a:p>
          <a:p>
            <a:endParaRPr lang="en-US" altLang="ja-JP" sz="2000" b="1" dirty="0" smtClean="0">
              <a:solidFill>
                <a:srgbClr val="0070C0"/>
              </a:solidFill>
            </a:endParaRPr>
          </a:p>
          <a:p>
            <a:pPr>
              <a:buNone/>
            </a:pPr>
            <a:endParaRPr lang="ja-JP" altLang="en-US" dirty="0" smtClean="0"/>
          </a:p>
          <a:p>
            <a:endParaRPr kumimoji="1" lang="ja-JP" altLang="en-US" dirty="0" smtClean="0"/>
          </a:p>
          <a:p>
            <a:endParaRPr kumimoji="1" lang="ja-JP"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京セラの経営理念</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sz="3600" b="1" dirty="0" smtClean="0">
                <a:solidFill>
                  <a:srgbClr val="7030A0"/>
                </a:solidFill>
              </a:rPr>
              <a:t>「全従業員の物心両面の幸福を追求するとともに、社会の進歩発展に貢献すること」</a:t>
            </a:r>
            <a:endParaRPr kumimoji="1" lang="ja-JP" altLang="en-US" sz="3600" b="1" dirty="0">
              <a:solidFill>
                <a:srgbClr val="7030A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ブレイン・ライティング</a:t>
            </a:r>
            <a:r>
              <a:rPr kumimoji="1" lang="en-US" altLang="ja-JP" dirty="0" smtClean="0"/>
              <a:t>-</a:t>
            </a:r>
            <a:r>
              <a:rPr kumimoji="1" lang="ja-JP" altLang="en-US" dirty="0" smtClean="0"/>
              <a:t>開始</a:t>
            </a:r>
            <a:endParaRPr kumimoji="1" lang="ja-JP" altLang="en-US" dirty="0"/>
          </a:p>
        </p:txBody>
      </p:sp>
      <p:sp>
        <p:nvSpPr>
          <p:cNvPr id="3" name="コンテンツ プレースホルダ 2"/>
          <p:cNvSpPr>
            <a:spLocks noGrp="1"/>
          </p:cNvSpPr>
          <p:nvPr>
            <p:ph idx="1"/>
          </p:nvPr>
        </p:nvSpPr>
        <p:spPr/>
        <p:txBody>
          <a:bodyPr/>
          <a:lstStyle/>
          <a:p>
            <a:r>
              <a:rPr lang="ja-JP" altLang="en-US" b="1" dirty="0" smtClean="0"/>
              <a:t>最初の</a:t>
            </a:r>
            <a:r>
              <a:rPr lang="en-US" altLang="ja-JP" b="1" dirty="0" smtClean="0"/>
              <a:t>3</a:t>
            </a:r>
            <a:r>
              <a:rPr lang="ja-JP" altLang="en-US" b="1" dirty="0" smtClean="0"/>
              <a:t>分間に出たアイデアの内、いいもの</a:t>
            </a:r>
            <a:r>
              <a:rPr lang="en-US" altLang="ja-JP" b="1" dirty="0" smtClean="0"/>
              <a:t>3</a:t>
            </a:r>
            <a:r>
              <a:rPr lang="ja-JP" altLang="en-US" b="1" dirty="0" err="1" smtClean="0"/>
              <a:t>つを</a:t>
            </a:r>
            <a:r>
              <a:rPr lang="ja-JP" altLang="en-US" b="1" dirty="0" smtClean="0"/>
              <a:t>第一行に書く。繰り返す。</a:t>
            </a:r>
          </a:p>
          <a:p>
            <a:r>
              <a:rPr lang="en-US" altLang="ja-JP" b="1" dirty="0" smtClean="0"/>
              <a:t>3×6=18</a:t>
            </a:r>
            <a:r>
              <a:rPr lang="ja-JP" altLang="en-US" b="1" dirty="0" smtClean="0"/>
              <a:t>のオリジナルなアイデアを考える</a:t>
            </a:r>
          </a:p>
          <a:p>
            <a:r>
              <a:rPr kumimoji="1" lang="ja-JP" altLang="en-US" b="1" dirty="0" smtClean="0"/>
              <a:t>合図があったら、時計回りに次ぎの人に渡す</a:t>
            </a:r>
          </a:p>
          <a:p>
            <a:r>
              <a:rPr kumimoji="1" lang="ja-JP" altLang="en-US" b="1" dirty="0" smtClean="0"/>
              <a:t>いいアイデアが出てる間は、それを書く</a:t>
            </a:r>
          </a:p>
          <a:p>
            <a:r>
              <a:rPr lang="ja-JP" altLang="en-US" b="1" dirty="0" smtClean="0"/>
              <a:t>他の人のアイデアを改良してもいい</a:t>
            </a:r>
          </a:p>
          <a:p>
            <a:r>
              <a:rPr lang="ja-JP" altLang="en-US" b="1" dirty="0" smtClean="0"/>
              <a:t>ブレインストーミングの</a:t>
            </a:r>
            <a:r>
              <a:rPr lang="en-US" altLang="ja-JP" b="1" dirty="0" smtClean="0"/>
              <a:t>4</a:t>
            </a:r>
            <a:r>
              <a:rPr lang="ja-JP" altLang="en-US" b="1" dirty="0" smtClean="0"/>
              <a:t>原則を守る</a:t>
            </a:r>
          </a:p>
          <a:p>
            <a:endParaRPr kumimoji="1" lang="ja-JP" altLang="en-US" dirty="0" smtClean="0"/>
          </a:p>
          <a:p>
            <a:endParaRPr kumimoji="1" lang="ja-JP"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 2"/>
          <p:cNvSpPr>
            <a:spLocks noGrp="1"/>
          </p:cNvSpPr>
          <p:nvPr>
            <p:ph idx="1"/>
          </p:nvPr>
        </p:nvSpPr>
        <p:spPr/>
        <p:txBody>
          <a:bodyPr/>
          <a:lstStyle/>
          <a:p>
            <a:r>
              <a:rPr kumimoji="1" lang="en-US" altLang="ja-JP" sz="2400" b="1" dirty="0" smtClean="0">
                <a:solidFill>
                  <a:srgbClr val="7030A0"/>
                </a:solidFill>
              </a:rPr>
              <a:t>&lt;</a:t>
            </a:r>
            <a:r>
              <a:rPr kumimoji="1" lang="ja-JP" altLang="en-US" sz="2400" b="1" dirty="0" smtClean="0">
                <a:solidFill>
                  <a:srgbClr val="7030A0"/>
                </a:solidFill>
              </a:rPr>
              <a:t>終了時点で手元にある反応紙から</a:t>
            </a:r>
            <a:r>
              <a:rPr kumimoji="1" lang="en-US" altLang="ja-JP" sz="2400" b="1" dirty="0" smtClean="0">
                <a:solidFill>
                  <a:srgbClr val="7030A0"/>
                </a:solidFill>
              </a:rPr>
              <a:t>&gt;</a:t>
            </a:r>
            <a:endParaRPr kumimoji="1" lang="ja-JP" altLang="en-US" sz="2400" b="1" dirty="0" smtClean="0">
              <a:solidFill>
                <a:srgbClr val="7030A0"/>
              </a:solidFill>
            </a:endParaRPr>
          </a:p>
          <a:p>
            <a:r>
              <a:rPr lang="ja-JP" altLang="en-US" b="1" dirty="0" smtClean="0"/>
              <a:t>　</a:t>
            </a:r>
            <a:r>
              <a:rPr lang="en-US" altLang="ja-JP" b="1" dirty="0" smtClean="0"/>
              <a:t>3</a:t>
            </a:r>
            <a:r>
              <a:rPr lang="ja-JP" altLang="en-US" b="1" dirty="0" err="1" smtClean="0"/>
              <a:t>つの</a:t>
            </a:r>
            <a:r>
              <a:rPr lang="ja-JP" altLang="en-US" b="1" dirty="0" smtClean="0"/>
              <a:t>優れたアイデアを選ぶ</a:t>
            </a:r>
          </a:p>
          <a:p>
            <a:endParaRPr kumimoji="1" lang="ja-JP" altLang="en-US" b="1" dirty="0" smtClean="0"/>
          </a:p>
          <a:p>
            <a:r>
              <a:rPr lang="en-US" altLang="ja-JP" sz="2400" b="1" dirty="0" smtClean="0">
                <a:solidFill>
                  <a:srgbClr val="7030A0"/>
                </a:solidFill>
              </a:rPr>
              <a:t>&lt;</a:t>
            </a:r>
            <a:r>
              <a:rPr lang="ja-JP" altLang="en-US" sz="2400" b="1" dirty="0" smtClean="0">
                <a:solidFill>
                  <a:srgbClr val="7030A0"/>
                </a:solidFill>
              </a:rPr>
              <a:t>グループの世話人が司会して</a:t>
            </a:r>
            <a:r>
              <a:rPr lang="en-US" altLang="ja-JP" sz="2400" b="1" dirty="0" smtClean="0">
                <a:solidFill>
                  <a:srgbClr val="7030A0"/>
                </a:solidFill>
              </a:rPr>
              <a:t>&gt;</a:t>
            </a:r>
            <a:endParaRPr lang="ja-JP" altLang="en-US" b="1" dirty="0" smtClean="0">
              <a:solidFill>
                <a:srgbClr val="7030A0"/>
              </a:solidFill>
            </a:endParaRPr>
          </a:p>
          <a:p>
            <a:r>
              <a:rPr kumimoji="1" lang="ja-JP" altLang="en-US" b="1" dirty="0" smtClean="0"/>
              <a:t>  グループ</a:t>
            </a:r>
            <a:r>
              <a:rPr lang="ja-JP" altLang="en-US" b="1" dirty="0" smtClean="0"/>
              <a:t>内で</a:t>
            </a:r>
            <a:r>
              <a:rPr lang="en-US" altLang="ja-JP" b="1" dirty="0" smtClean="0"/>
              <a:t>5</a:t>
            </a:r>
            <a:r>
              <a:rPr lang="ja-JP" altLang="en-US" b="1" dirty="0" err="1" smtClean="0"/>
              <a:t>つの</a:t>
            </a:r>
            <a:r>
              <a:rPr lang="ja-JP" altLang="en-US" b="1" dirty="0" smtClean="0"/>
              <a:t>優れたアイデアを選ぶ</a:t>
            </a:r>
            <a:endParaRPr lang="en-US" altLang="ja-JP" b="1" dirty="0" smtClean="0"/>
          </a:p>
          <a:p>
            <a:endParaRPr lang="en-US" altLang="ja-JP" dirty="0" smtClean="0"/>
          </a:p>
          <a:p>
            <a:r>
              <a:rPr lang="ja-JP" altLang="en-US" b="1" dirty="0" smtClean="0"/>
              <a:t>黒板に掲示する。</a:t>
            </a:r>
          </a:p>
          <a:p>
            <a:endParaRPr kumimoji="1" lang="ja-JP" altLang="en-US" dirty="0" smtClean="0"/>
          </a:p>
          <a:p>
            <a:endParaRPr kumimoji="1" lang="ja-JP"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p:txBody>
          <a:bodyPr/>
          <a:lstStyle/>
          <a:p>
            <a:r>
              <a:rPr lang="en-US" altLang="ja-JP" b="1" dirty="0" smtClean="0"/>
              <a:t>[</a:t>
            </a:r>
            <a:r>
              <a:rPr lang="ja-JP" altLang="en-US" dirty="0" smtClean="0"/>
              <a:t>創造性を伸ばす</a:t>
            </a:r>
            <a:r>
              <a:rPr lang="ja-JP" altLang="en-US" b="1" dirty="0" smtClean="0"/>
              <a:t>ほめ言葉例</a:t>
            </a:r>
            <a:r>
              <a:rPr lang="en-US" altLang="ja-JP" b="1" dirty="0" smtClean="0"/>
              <a:t>]</a:t>
            </a:r>
            <a:endParaRPr lang="ja-JP" altLang="en-US" dirty="0" smtClean="0"/>
          </a:p>
        </p:txBody>
      </p:sp>
      <p:sp>
        <p:nvSpPr>
          <p:cNvPr id="12291" name="コンテンツ プレースホルダ 2"/>
          <p:cNvSpPr>
            <a:spLocks noGrp="1"/>
          </p:cNvSpPr>
          <p:nvPr>
            <p:ph idx="1"/>
          </p:nvPr>
        </p:nvSpPr>
        <p:spPr/>
        <p:txBody>
          <a:bodyPr>
            <a:normAutofit lnSpcReduction="10000"/>
          </a:bodyPr>
          <a:lstStyle/>
          <a:p>
            <a:r>
              <a:rPr lang="ja-JP" altLang="en-US" sz="2400" b="1" dirty="0" smtClean="0"/>
              <a:t>さすが「・・君」、本当君らしい考え（表現）だ。</a:t>
            </a:r>
          </a:p>
          <a:p>
            <a:r>
              <a:rPr lang="ja-JP" altLang="en-US" sz="2400" b="1" dirty="0" smtClean="0"/>
              <a:t>なかなか人が思いつかないアイデアをよく考えたね。</a:t>
            </a:r>
          </a:p>
          <a:p>
            <a:r>
              <a:rPr lang="ja-JP" altLang="en-US" sz="2400" b="1" dirty="0" smtClean="0"/>
              <a:t>時代を先取りする考えだ。</a:t>
            </a:r>
          </a:p>
          <a:p>
            <a:r>
              <a:rPr lang="ja-JP" altLang="en-US" sz="2400" b="1" dirty="0" smtClean="0"/>
              <a:t>そのレポートはいろいろな観点からよく吟味されているね。</a:t>
            </a:r>
          </a:p>
          <a:p>
            <a:r>
              <a:rPr lang="ja-JP" altLang="en-US" sz="2400" b="1" dirty="0" smtClean="0"/>
              <a:t>こんな粗末な材料で、よくこんな作品が出来たものだ。</a:t>
            </a:r>
          </a:p>
          <a:p>
            <a:r>
              <a:rPr lang="ja-JP" altLang="en-US" sz="2400" b="1" dirty="0" smtClean="0"/>
              <a:t>その「もしかしたら」という風に「仮定」して考えた点がすばらしい。</a:t>
            </a:r>
          </a:p>
          <a:p>
            <a:r>
              <a:rPr lang="ja-JP" altLang="en-US" sz="2400" b="1" dirty="0" smtClean="0"/>
              <a:t>あなたの挑戦に先生は、脱帽だね。</a:t>
            </a:r>
          </a:p>
          <a:p>
            <a:r>
              <a:rPr lang="ja-JP" altLang="en-US" sz="2400" b="1" dirty="0" smtClean="0"/>
              <a:t>そのポスターの配色が傑出しているよ。</a:t>
            </a:r>
          </a:p>
          <a:p>
            <a:r>
              <a:rPr lang="ja-JP" altLang="en-US" sz="2400" b="1" dirty="0" smtClean="0"/>
              <a:t>そのアイデアはエジソンも顔負けだ</a:t>
            </a:r>
          </a:p>
          <a:p>
            <a:endParaRPr lang="ja-JP" alt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看護場面での「ほめ言葉」</a:t>
            </a:r>
            <a:endParaRPr kumimoji="1" lang="ja-JP" altLang="en-US" dirty="0"/>
          </a:p>
        </p:txBody>
      </p:sp>
      <p:sp>
        <p:nvSpPr>
          <p:cNvPr id="3" name="コンテンツ プレースホルダ 2"/>
          <p:cNvSpPr>
            <a:spLocks noGrp="1"/>
          </p:cNvSpPr>
          <p:nvPr>
            <p:ph idx="1"/>
          </p:nvPr>
        </p:nvSpPr>
        <p:spPr>
          <a:xfrm>
            <a:off x="395536" y="476672"/>
            <a:ext cx="8183880" cy="45719"/>
          </a:xfrm>
        </p:spPr>
        <p:txBody>
          <a:bodyPr>
            <a:normAutofit fontScale="25000" lnSpcReduction="20000"/>
          </a:bodyPr>
          <a:lstStyle/>
          <a:p>
            <a:pPr>
              <a:buNone/>
            </a:pPr>
            <a:endParaRPr kumimoji="1" lang="ja-JP" altLang="en-US" dirty="0"/>
          </a:p>
        </p:txBody>
      </p:sp>
      <p:sp>
        <p:nvSpPr>
          <p:cNvPr id="4" name="正方形/長方形 3"/>
          <p:cNvSpPr/>
          <p:nvPr/>
        </p:nvSpPr>
        <p:spPr>
          <a:xfrm>
            <a:off x="395536" y="620688"/>
            <a:ext cx="8244408" cy="4431983"/>
          </a:xfrm>
          <a:prstGeom prst="rect">
            <a:avLst/>
          </a:prstGeom>
        </p:spPr>
        <p:txBody>
          <a:bodyPr wrap="square">
            <a:spAutoFit/>
          </a:bodyPr>
          <a:lstStyle/>
          <a:p>
            <a:r>
              <a:rPr lang="ja-JP" altLang="en-US" sz="2400" b="1" dirty="0" smtClean="0"/>
              <a:t>＜</a:t>
            </a:r>
            <a:r>
              <a:rPr lang="ja-JP" altLang="en-US" sz="2400" b="1" dirty="0" smtClean="0"/>
              <a:t>看護教育＞</a:t>
            </a:r>
            <a:endParaRPr lang="ja-JP" altLang="en-US" sz="2400" b="1" dirty="0" smtClean="0"/>
          </a:p>
          <a:p>
            <a:endParaRPr lang="ja-JP" altLang="en-US" b="1" dirty="0" smtClean="0"/>
          </a:p>
          <a:p>
            <a:r>
              <a:rPr lang="ja-JP" altLang="en-US" sz="2400" b="1" dirty="0" smtClean="0">
                <a:solidFill>
                  <a:srgbClr val="7030A0"/>
                </a:solidFill>
              </a:rPr>
              <a:t>共感性</a:t>
            </a:r>
            <a:r>
              <a:rPr lang="en-US" altLang="ja-JP" dirty="0" smtClean="0"/>
              <a:t> </a:t>
            </a:r>
          </a:p>
          <a:p>
            <a:r>
              <a:rPr lang="ja-JP" altLang="en-US" b="1" dirty="0" smtClean="0"/>
              <a:t>・目線</a:t>
            </a:r>
            <a:r>
              <a:rPr lang="ja-JP" altLang="en-US" b="1" dirty="0" smtClean="0"/>
              <a:t>を合わせて話を良く聞いていましたね</a:t>
            </a:r>
            <a:r>
              <a:rPr lang="ja-JP" altLang="en-US" b="1" dirty="0" smtClean="0"/>
              <a:t>、・患者</a:t>
            </a:r>
            <a:r>
              <a:rPr lang="ja-JP" altLang="en-US" b="1" dirty="0" smtClean="0"/>
              <a:t>さんも笑顔でしたね</a:t>
            </a:r>
          </a:p>
          <a:p>
            <a:r>
              <a:rPr lang="ja-JP" altLang="en-US" b="1" dirty="0" smtClean="0"/>
              <a:t>・患者</a:t>
            </a:r>
            <a:r>
              <a:rPr lang="ja-JP" altLang="en-US" b="1" dirty="0" smtClean="0"/>
              <a:t>さんの思いに応えようとしてやったんだよね、嬉しかったと思うよ</a:t>
            </a:r>
          </a:p>
          <a:p>
            <a:r>
              <a:rPr lang="ja-JP" altLang="en-US" sz="2400" b="1" dirty="0" smtClean="0">
                <a:solidFill>
                  <a:srgbClr val="7030A0"/>
                </a:solidFill>
              </a:rPr>
              <a:t>判断力</a:t>
            </a:r>
            <a:endParaRPr lang="en-US" altLang="ja-JP" sz="2400" b="1" dirty="0" smtClean="0">
              <a:solidFill>
                <a:srgbClr val="7030A0"/>
              </a:solidFill>
            </a:endParaRPr>
          </a:p>
          <a:p>
            <a:r>
              <a:rPr lang="ja-JP" altLang="en-US" b="1" dirty="0" smtClean="0"/>
              <a:t>・患者</a:t>
            </a:r>
            <a:r>
              <a:rPr lang="ja-JP" altLang="en-US" b="1" dirty="0" smtClean="0"/>
              <a:t>さんの痛みを考えながら、清拭が出来ていたのがすごいと思いました</a:t>
            </a:r>
          </a:p>
          <a:p>
            <a:r>
              <a:rPr lang="ja-JP" altLang="en-US" b="1" dirty="0" smtClean="0"/>
              <a:t>・患者</a:t>
            </a:r>
            <a:r>
              <a:rPr lang="ja-JP" altLang="en-US" b="1" dirty="0" smtClean="0"/>
              <a:t>さんの異常に気付けて、適切な判断ができましたね。すごいわ！</a:t>
            </a:r>
          </a:p>
          <a:p>
            <a:r>
              <a:rPr lang="ja-JP" altLang="en-US" sz="2400" b="1" dirty="0" smtClean="0">
                <a:solidFill>
                  <a:srgbClr val="7030A0"/>
                </a:solidFill>
              </a:rPr>
              <a:t>動機づけ</a:t>
            </a:r>
            <a:endParaRPr lang="en-US" altLang="ja-JP" sz="2400" b="1" dirty="0" smtClean="0">
              <a:solidFill>
                <a:srgbClr val="7030A0"/>
              </a:solidFill>
            </a:endParaRPr>
          </a:p>
          <a:p>
            <a:r>
              <a:rPr lang="ja-JP" altLang="en-US" b="1" dirty="0" smtClean="0"/>
              <a:t>・患者</a:t>
            </a:r>
            <a:r>
              <a:rPr lang="ja-JP" altLang="en-US" b="1" dirty="0" smtClean="0"/>
              <a:t>さんから頼りにされているから、大丈夫だよ</a:t>
            </a:r>
          </a:p>
          <a:p>
            <a:r>
              <a:rPr lang="ja-JP" altLang="en-US" b="1" dirty="0" smtClean="0"/>
              <a:t>・上手</a:t>
            </a:r>
            <a:r>
              <a:rPr lang="ja-JP" altLang="en-US" b="1" dirty="0" smtClean="0"/>
              <a:t>になったね、コツ掴んできたね</a:t>
            </a:r>
          </a:p>
          <a:p>
            <a:r>
              <a:rPr lang="ja-JP" altLang="en-US" sz="2400" b="1" dirty="0" smtClean="0">
                <a:solidFill>
                  <a:srgbClr val="7030A0"/>
                </a:solidFill>
              </a:rPr>
              <a:t>リーダーシップ・フォロワーショップ</a:t>
            </a:r>
            <a:endParaRPr lang="en-US" altLang="ja-JP" sz="2400" dirty="0" smtClean="0"/>
          </a:p>
          <a:p>
            <a:r>
              <a:rPr lang="ja-JP" altLang="en-US" b="1" dirty="0" smtClean="0"/>
              <a:t>・良く</a:t>
            </a:r>
            <a:r>
              <a:rPr lang="ja-JP" altLang="en-US" b="1" dirty="0" smtClean="0"/>
              <a:t>気がついて報告できましたね。忘れずにすんで助かりました</a:t>
            </a:r>
          </a:p>
          <a:p>
            <a:r>
              <a:rPr lang="ja-JP" altLang="en-US" b="1" dirty="0" smtClean="0"/>
              <a:t>・忙しい</a:t>
            </a:r>
            <a:r>
              <a:rPr lang="ja-JP" altLang="en-US" b="1" dirty="0" smtClean="0"/>
              <a:t>人のカバーを率先してやれていましたね</a:t>
            </a:r>
            <a:endParaRPr lang="ja-JP" altLang="en-US"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p:txBody>
          <a:bodyPr>
            <a:normAutofit fontScale="90000"/>
          </a:bodyPr>
          <a:lstStyle/>
          <a:p>
            <a:r>
              <a:rPr lang="en-US" altLang="ja-JP" b="1" dirty="0" smtClean="0"/>
              <a:t>[</a:t>
            </a:r>
            <a:r>
              <a:rPr lang="ja-JP" altLang="en-US" dirty="0" smtClean="0"/>
              <a:t>リーダーシップ・フォロワーシップを育てる</a:t>
            </a:r>
            <a:r>
              <a:rPr lang="ja-JP" altLang="en-US" b="1" dirty="0" smtClean="0"/>
              <a:t>ほめ言葉例</a:t>
            </a:r>
            <a:r>
              <a:rPr lang="en-US" altLang="ja-JP" b="1" dirty="0" smtClean="0"/>
              <a:t>]</a:t>
            </a:r>
            <a:endParaRPr lang="ja-JP" altLang="en-US" dirty="0" smtClean="0"/>
          </a:p>
        </p:txBody>
      </p:sp>
      <p:sp>
        <p:nvSpPr>
          <p:cNvPr id="14339" name="コンテンツ プレースホルダ 2"/>
          <p:cNvSpPr>
            <a:spLocks noGrp="1"/>
          </p:cNvSpPr>
          <p:nvPr>
            <p:ph idx="1"/>
          </p:nvPr>
        </p:nvSpPr>
        <p:spPr/>
        <p:txBody>
          <a:bodyPr/>
          <a:lstStyle/>
          <a:p>
            <a:endParaRPr lang="en-US" altLang="ja-JP" dirty="0" smtClean="0"/>
          </a:p>
          <a:p>
            <a:r>
              <a:rPr lang="ja-JP" altLang="en-US" b="1" dirty="0" smtClean="0"/>
              <a:t>①議事の進め方がすばらしい、②よくリーダーに協力できたね、③よく皆の気持ちがまとめられたね。④リーダーの指示に上手に従えたね。⑤成員の意見がよく聞けたね。⑥対立する意見を見事にまとめたね。⑦～君のおかげでクラスが明るくなったよ。⑧クラス一丸となって、強い相手をよくうち負かせたね</a:t>
            </a:r>
            <a:r>
              <a:rPr lang="ja-JP" altLang="en-US" dirty="0" smtClean="0"/>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弓野教育研究所</a:t>
            </a:r>
            <a:r>
              <a:rPr kumimoji="1" lang="en-US" altLang="ja-JP" dirty="0" smtClean="0"/>
              <a:t>HP</a:t>
            </a:r>
            <a:r>
              <a:rPr kumimoji="1" lang="ja-JP" altLang="en-US" dirty="0" smtClean="0"/>
              <a:t>紹介（</a:t>
            </a:r>
            <a:r>
              <a:rPr kumimoji="1" lang="en-US" altLang="ja-JP" dirty="0" smtClean="0"/>
              <a:t>http://dyumiken.com</a:t>
            </a:r>
            <a:r>
              <a:rPr kumimoji="1" lang="ja-JP" altLang="en-US" dirty="0" smtClean="0"/>
              <a:t>）</a:t>
            </a:r>
            <a:endParaRPr kumimoji="1" lang="ja-JP" altLang="en-US" dirty="0"/>
          </a:p>
        </p:txBody>
      </p:sp>
      <p:sp>
        <p:nvSpPr>
          <p:cNvPr id="3" name="コンテンツ プレースホルダ 2"/>
          <p:cNvSpPr>
            <a:spLocks noGrp="1"/>
          </p:cNvSpPr>
          <p:nvPr>
            <p:ph idx="1"/>
          </p:nvPr>
        </p:nvSpPr>
        <p:spPr/>
        <p:txBody>
          <a:bodyPr>
            <a:normAutofit fontScale="92500" lnSpcReduction="20000"/>
          </a:bodyPr>
          <a:lstStyle/>
          <a:p>
            <a:r>
              <a:rPr kumimoji="1" lang="ja-JP" altLang="en-US" b="1" dirty="0" smtClean="0"/>
              <a:t>幼児・小学生の英語学習ソフト</a:t>
            </a:r>
          </a:p>
          <a:p>
            <a:endParaRPr lang="ja-JP" altLang="en-US" b="1" dirty="0" smtClean="0"/>
          </a:p>
          <a:p>
            <a:r>
              <a:rPr kumimoji="1" lang="ja-JP" altLang="en-US" b="1" dirty="0" smtClean="0"/>
              <a:t>創造性・問題解決に関する本</a:t>
            </a:r>
          </a:p>
          <a:p>
            <a:r>
              <a:rPr lang="ja-JP" altLang="en-US" sz="2600" b="1" dirty="0" smtClean="0">
                <a:solidFill>
                  <a:srgbClr val="0070C0"/>
                </a:solidFill>
              </a:rPr>
              <a:t>世界の創造性教育　ナカニシヤ</a:t>
            </a:r>
          </a:p>
          <a:p>
            <a:r>
              <a:rPr kumimoji="1" lang="ja-JP" altLang="en-US" sz="2600" b="1" dirty="0" smtClean="0">
                <a:solidFill>
                  <a:srgbClr val="0070C0"/>
                </a:solidFill>
              </a:rPr>
              <a:t>英国初等学校の創造性教育（上・下）静岡学術出版</a:t>
            </a:r>
          </a:p>
          <a:p>
            <a:r>
              <a:rPr lang="ja-JP" altLang="en-US" sz="2600" b="1" dirty="0" smtClean="0">
                <a:solidFill>
                  <a:srgbClr val="0070C0"/>
                </a:solidFill>
              </a:rPr>
              <a:t>創造的問題解決　　　　　北大路書房</a:t>
            </a:r>
          </a:p>
          <a:p>
            <a:r>
              <a:rPr kumimoji="1" lang="ja-JP" altLang="en-US" sz="2600" b="1" dirty="0" smtClean="0">
                <a:solidFill>
                  <a:srgbClr val="0070C0"/>
                </a:solidFill>
              </a:rPr>
              <a:t>創造的リーダーシップ　　北大路書房</a:t>
            </a:r>
          </a:p>
          <a:p>
            <a:r>
              <a:rPr lang="ja-JP" altLang="en-US" b="1" dirty="0" smtClean="0"/>
              <a:t>　</a:t>
            </a:r>
          </a:p>
          <a:p>
            <a:r>
              <a:rPr kumimoji="1" lang="en-US" altLang="ja-JP" b="1" dirty="0" smtClean="0"/>
              <a:t>PDF-Book</a:t>
            </a:r>
            <a:r>
              <a:rPr kumimoji="1" lang="ja-JP" altLang="en-US" b="1" dirty="0" smtClean="0">
                <a:solidFill>
                  <a:srgbClr val="7030A0"/>
                </a:solidFill>
              </a:rPr>
              <a:t>「学びと創りの心理学」</a:t>
            </a:r>
          </a:p>
          <a:p>
            <a:endParaRPr kumimoji="1" lang="ja-JP" altLang="en-US" b="1" dirty="0" smtClean="0">
              <a:solidFill>
                <a:srgbClr val="7030A0"/>
              </a:solidFill>
            </a:endParaRPr>
          </a:p>
          <a:p>
            <a:r>
              <a:rPr lang="ja-JP" altLang="en-US" b="1" dirty="0" smtClean="0"/>
              <a:t>創造性育成関係の講演・ワークショップ</a:t>
            </a:r>
            <a:r>
              <a:rPr lang="en-US" altLang="ja-JP" b="1" dirty="0" smtClean="0"/>
              <a:t>PP</a:t>
            </a:r>
            <a:r>
              <a:rPr lang="ja-JP" altLang="en-US" b="1" dirty="0" smtClean="0"/>
              <a:t>原稿</a:t>
            </a:r>
            <a:endParaRPr kumimoji="1" lang="ja-JP" altLang="en-US" b="1" dirty="0" smtClean="0"/>
          </a:p>
          <a:p>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fontScale="90000"/>
          </a:bodyPr>
          <a:lstStyle/>
          <a:p>
            <a:r>
              <a:rPr lang="ja-JP" altLang="en-US" dirty="0" smtClean="0"/>
              <a:t>医療・看護には様々な問題がある</a:t>
            </a:r>
            <a:r>
              <a:rPr lang="en-US" altLang="ja-JP" dirty="0" smtClean="0"/>
              <a:t/>
            </a:r>
            <a:br>
              <a:rPr lang="en-US" altLang="ja-JP" dirty="0" smtClean="0"/>
            </a:br>
            <a:r>
              <a:rPr lang="ja-JP" altLang="en-US" dirty="0" smtClean="0"/>
              <a:t>⇒</a:t>
            </a:r>
            <a:r>
              <a:rPr lang="ja-JP" altLang="en-US" sz="2700" dirty="0" smtClean="0">
                <a:solidFill>
                  <a:srgbClr val="7030A0"/>
                </a:solidFill>
              </a:rPr>
              <a:t>これらの解決には創造的問題解決が必要な場合がある</a:t>
            </a:r>
            <a:endParaRPr kumimoji="1" lang="ja-JP" altLang="en-US" sz="2700" dirty="0">
              <a:solidFill>
                <a:srgbClr val="7030A0"/>
              </a:solidFill>
            </a:endParaRPr>
          </a:p>
        </p:txBody>
      </p:sp>
      <p:sp>
        <p:nvSpPr>
          <p:cNvPr id="6" name="コンテンツ プレースホルダ 5"/>
          <p:cNvSpPr>
            <a:spLocks noGrp="1"/>
          </p:cNvSpPr>
          <p:nvPr>
            <p:ph sz="half" idx="1"/>
          </p:nvPr>
        </p:nvSpPr>
        <p:spPr/>
        <p:txBody>
          <a:bodyPr/>
          <a:lstStyle/>
          <a:p>
            <a:r>
              <a:rPr kumimoji="1" lang="ja-JP" altLang="en-US" sz="2800" b="1" dirty="0" smtClean="0">
                <a:solidFill>
                  <a:srgbClr val="0070C0"/>
                </a:solidFill>
              </a:rPr>
              <a:t>医療事故</a:t>
            </a:r>
          </a:p>
          <a:p>
            <a:r>
              <a:rPr lang="ja-JP" altLang="en-US" sz="2400" b="1" dirty="0" smtClean="0">
                <a:solidFill>
                  <a:srgbClr val="7030A0"/>
                </a:solidFill>
              </a:rPr>
              <a:t>（過重労働）</a:t>
            </a:r>
            <a:endParaRPr kumimoji="1" lang="ja-JP" altLang="en-US" sz="2400" b="1" dirty="0" smtClean="0">
              <a:solidFill>
                <a:srgbClr val="7030A0"/>
              </a:solidFill>
            </a:endParaRPr>
          </a:p>
          <a:p>
            <a:r>
              <a:rPr lang="ja-JP" altLang="en-US" sz="2800" b="1" dirty="0" smtClean="0">
                <a:solidFill>
                  <a:srgbClr val="0070C0"/>
                </a:solidFill>
              </a:rPr>
              <a:t>看護師の離職</a:t>
            </a:r>
          </a:p>
          <a:p>
            <a:r>
              <a:rPr lang="ja-JP" altLang="en-US" sz="2800" b="1" dirty="0" smtClean="0">
                <a:solidFill>
                  <a:srgbClr val="0070C0"/>
                </a:solidFill>
              </a:rPr>
              <a:t>　</a:t>
            </a:r>
            <a:r>
              <a:rPr lang="en-US" altLang="ja-JP" sz="2400" b="1" dirty="0" smtClean="0">
                <a:solidFill>
                  <a:srgbClr val="7030A0"/>
                </a:solidFill>
              </a:rPr>
              <a:t>(</a:t>
            </a:r>
            <a:r>
              <a:rPr lang="ja-JP" altLang="en-US" sz="2400" b="1" dirty="0" smtClean="0">
                <a:solidFill>
                  <a:srgbClr val="7030A0"/>
                </a:solidFill>
              </a:rPr>
              <a:t>責任回避風潮</a:t>
            </a:r>
            <a:r>
              <a:rPr lang="en-US" altLang="ja-JP" sz="2400" b="1" dirty="0" smtClean="0">
                <a:solidFill>
                  <a:srgbClr val="7030A0"/>
                </a:solidFill>
              </a:rPr>
              <a:t>)</a:t>
            </a:r>
            <a:endParaRPr lang="ja-JP" altLang="en-US" sz="2400" b="1" dirty="0" smtClean="0">
              <a:solidFill>
                <a:srgbClr val="7030A0"/>
              </a:solidFill>
            </a:endParaRPr>
          </a:p>
          <a:p>
            <a:endParaRPr lang="ja-JP" altLang="en-US" sz="2800" b="1" dirty="0" smtClean="0">
              <a:solidFill>
                <a:srgbClr val="0070C0"/>
              </a:solidFill>
            </a:endParaRPr>
          </a:p>
          <a:p>
            <a:r>
              <a:rPr kumimoji="1" lang="ja-JP" altLang="en-US" sz="2800" b="1" dirty="0" smtClean="0">
                <a:solidFill>
                  <a:srgbClr val="0070C0"/>
                </a:solidFill>
              </a:rPr>
              <a:t>モンスター患者</a:t>
            </a:r>
            <a:r>
              <a:rPr lang="ja-JP" altLang="en-US" sz="2800" b="1" dirty="0" smtClean="0">
                <a:solidFill>
                  <a:srgbClr val="0070C0"/>
                </a:solidFill>
              </a:rPr>
              <a:t>出現</a:t>
            </a:r>
            <a:endParaRPr kumimoji="1" lang="ja-JP" altLang="en-US" sz="2800" b="1" dirty="0" smtClean="0">
              <a:solidFill>
                <a:srgbClr val="0070C0"/>
              </a:solidFill>
            </a:endParaRPr>
          </a:p>
          <a:p>
            <a:r>
              <a:rPr lang="ja-JP" altLang="en-US" sz="2800" b="1" dirty="0" smtClean="0">
                <a:solidFill>
                  <a:srgbClr val="0070C0"/>
                </a:solidFill>
              </a:rPr>
              <a:t>患者の減少</a:t>
            </a:r>
          </a:p>
          <a:p>
            <a:endParaRPr kumimoji="1" lang="ja-JP" altLang="en-US" dirty="0" smtClean="0"/>
          </a:p>
          <a:p>
            <a:endParaRPr kumimoji="1" lang="ja-JP" altLang="en-US" dirty="0"/>
          </a:p>
        </p:txBody>
      </p:sp>
      <p:sp>
        <p:nvSpPr>
          <p:cNvPr id="7" name="コンテンツ プレースホルダ 6"/>
          <p:cNvSpPr>
            <a:spLocks noGrp="1"/>
          </p:cNvSpPr>
          <p:nvPr>
            <p:ph sz="half" idx="2"/>
          </p:nvPr>
        </p:nvSpPr>
        <p:spPr/>
        <p:txBody>
          <a:bodyPr/>
          <a:lstStyle/>
          <a:p>
            <a:r>
              <a:rPr lang="ja-JP" altLang="en-US" sz="2800" b="1" dirty="0" smtClean="0">
                <a:solidFill>
                  <a:srgbClr val="0070C0"/>
                </a:solidFill>
              </a:rPr>
              <a:t>医学・看護学の急速な進歩</a:t>
            </a:r>
          </a:p>
          <a:p>
            <a:r>
              <a:rPr lang="ja-JP" altLang="en-US" sz="2800" b="1" dirty="0" smtClean="0">
                <a:solidFill>
                  <a:srgbClr val="0070C0"/>
                </a:solidFill>
              </a:rPr>
              <a:t>クスリの進歩</a:t>
            </a:r>
          </a:p>
          <a:p>
            <a:r>
              <a:rPr lang="ja-JP" altLang="en-US" sz="2800" b="1" dirty="0" smtClean="0">
                <a:solidFill>
                  <a:srgbClr val="0070C0"/>
                </a:solidFill>
              </a:rPr>
              <a:t>職場の人間関係改善</a:t>
            </a:r>
          </a:p>
          <a:p>
            <a:endParaRPr lang="ja-JP" altLang="en-US" sz="2800" b="1" dirty="0" smtClean="0">
              <a:solidFill>
                <a:srgbClr val="0070C0"/>
              </a:solidFill>
            </a:endParaRPr>
          </a:p>
          <a:p>
            <a:r>
              <a:rPr lang="ja-JP" altLang="en-US" sz="2800" b="1" dirty="0" smtClean="0">
                <a:solidFill>
                  <a:srgbClr val="0070C0"/>
                </a:solidFill>
              </a:rPr>
              <a:t>高齢者の増加</a:t>
            </a:r>
          </a:p>
          <a:p>
            <a:r>
              <a:rPr lang="en-US" altLang="ja-JP" sz="2400" b="1" dirty="0" smtClean="0">
                <a:solidFill>
                  <a:srgbClr val="7030A0"/>
                </a:solidFill>
              </a:rPr>
              <a:t>(</a:t>
            </a:r>
            <a:r>
              <a:rPr lang="ja-JP" altLang="en-US" sz="2400" b="1" dirty="0" smtClean="0">
                <a:solidFill>
                  <a:srgbClr val="7030A0"/>
                </a:solidFill>
              </a:rPr>
              <a:t>看護者の増員必要</a:t>
            </a:r>
            <a:r>
              <a:rPr lang="en-US" altLang="ja-JP" sz="2400" b="1" dirty="0" smtClean="0">
                <a:solidFill>
                  <a:srgbClr val="7030A0"/>
                </a:solidFill>
              </a:rPr>
              <a:t>)</a:t>
            </a:r>
            <a:endParaRPr lang="ja-JP" altLang="en-US" sz="2400" b="1" dirty="0" smtClean="0">
              <a:solidFill>
                <a:srgbClr val="7030A0"/>
              </a:solidFill>
            </a:endParaRPr>
          </a:p>
          <a:p>
            <a:endParaRPr kumimoji="1"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様々</a:t>
            </a:r>
            <a:r>
              <a:rPr lang="ja-JP" altLang="en-US" dirty="0" smtClean="0"/>
              <a:t>な問題解決</a:t>
            </a:r>
            <a:endParaRPr kumimoji="1" lang="ja-JP" altLang="en-US" dirty="0"/>
          </a:p>
        </p:txBody>
      </p:sp>
      <p:sp>
        <p:nvSpPr>
          <p:cNvPr id="3" name="コンテンツ プレースホルダ 2"/>
          <p:cNvSpPr>
            <a:spLocks noGrp="1"/>
          </p:cNvSpPr>
          <p:nvPr>
            <p:ph idx="1"/>
          </p:nvPr>
        </p:nvSpPr>
        <p:spPr>
          <a:xfrm>
            <a:off x="502920" y="530352"/>
            <a:ext cx="8183880" cy="4914872"/>
          </a:xfrm>
        </p:spPr>
        <p:txBody>
          <a:bodyPr>
            <a:normAutofit fontScale="85000" lnSpcReduction="20000"/>
          </a:bodyPr>
          <a:lstStyle/>
          <a:p>
            <a:r>
              <a:rPr kumimoji="1" lang="en-US" altLang="ja-JP" b="1" dirty="0" smtClean="0"/>
              <a:t>1.</a:t>
            </a:r>
            <a:r>
              <a:rPr kumimoji="1" lang="ja-JP" altLang="en-US" b="1" dirty="0" smtClean="0"/>
              <a:t>定型的問題解決</a:t>
            </a:r>
          </a:p>
          <a:p>
            <a:r>
              <a:rPr lang="ja-JP" altLang="en-US" sz="2600" dirty="0" smtClean="0"/>
              <a:t>　</a:t>
            </a:r>
            <a:r>
              <a:rPr lang="ja-JP" altLang="en-US" sz="2600" b="1" dirty="0" smtClean="0">
                <a:solidFill>
                  <a:srgbClr val="7030A0"/>
                </a:solidFill>
              </a:rPr>
              <a:t>日本の学校教育における問題解決</a:t>
            </a:r>
            <a:endParaRPr lang="zh-TW" altLang="en-US" sz="2600" b="1" dirty="0" smtClean="0">
              <a:solidFill>
                <a:srgbClr val="7030A0"/>
              </a:solidFill>
            </a:endParaRPr>
          </a:p>
          <a:p>
            <a:pPr>
              <a:buNone/>
            </a:pPr>
            <a:r>
              <a:rPr lang="ja-JP" altLang="en-US" dirty="0" smtClean="0">
                <a:solidFill>
                  <a:srgbClr val="0070C0"/>
                </a:solidFill>
              </a:rPr>
              <a:t>　</a:t>
            </a:r>
            <a:r>
              <a:rPr lang="ja-JP" altLang="en-US" sz="2400" b="1" dirty="0" smtClean="0">
                <a:solidFill>
                  <a:srgbClr val="0070C0"/>
                </a:solidFill>
              </a:rPr>
              <a:t>・問題が与えられており、解決に必要な要素がすべて定義されている。工夫することで正解にたどりつける。日本の学校のほぼ全ての問題解決はこれである</a:t>
            </a:r>
            <a:r>
              <a:rPr lang="ja-JP" altLang="en-US" sz="2000" dirty="0" smtClean="0">
                <a:solidFill>
                  <a:srgbClr val="0070C0"/>
                </a:solidFill>
              </a:rPr>
              <a:t>。</a:t>
            </a:r>
            <a:endParaRPr kumimoji="1" lang="ja-JP" altLang="en-US" sz="2000" dirty="0" smtClean="0">
              <a:solidFill>
                <a:srgbClr val="0070C0"/>
              </a:solidFill>
            </a:endParaRPr>
          </a:p>
          <a:p>
            <a:r>
              <a:rPr lang="en-US" altLang="ja-JP" b="1" dirty="0" smtClean="0"/>
              <a:t>2.</a:t>
            </a:r>
            <a:r>
              <a:rPr lang="ja-JP" altLang="en-US" b="1" dirty="0" smtClean="0"/>
              <a:t>創造的問題解決</a:t>
            </a:r>
            <a:endParaRPr lang="en-US" altLang="ja-JP" b="1" dirty="0" smtClean="0"/>
          </a:p>
          <a:p>
            <a:r>
              <a:rPr lang="en-US" altLang="ja-JP" b="1" dirty="0" smtClean="0">
                <a:solidFill>
                  <a:srgbClr val="7030A0"/>
                </a:solidFill>
              </a:rPr>
              <a:t> </a:t>
            </a:r>
            <a:r>
              <a:rPr lang="ja-JP" altLang="en-US" sz="2600" b="1" dirty="0" smtClean="0">
                <a:solidFill>
                  <a:srgbClr val="7030A0"/>
                </a:solidFill>
              </a:rPr>
              <a:t>現実社会における問題解決</a:t>
            </a:r>
            <a:endParaRPr lang="en-US" altLang="ja-JP" sz="2600" b="1" dirty="0" smtClean="0">
              <a:solidFill>
                <a:srgbClr val="7030A0"/>
              </a:solidFill>
            </a:endParaRPr>
          </a:p>
          <a:p>
            <a:r>
              <a:rPr lang="ja-JP" altLang="en-US" sz="2400" b="1" dirty="0" smtClean="0">
                <a:solidFill>
                  <a:srgbClr val="0070C0"/>
                </a:solidFill>
              </a:rPr>
              <a:t>表出されている現象は比較的単純であるが、その背後には複数の要因が複雑に絡んでおり、何が本質的な問題であるかがわかりにくい。いじめ、多発する事故、</a:t>
            </a:r>
            <a:endParaRPr lang="ja-JP" altLang="en-US" dirty="0" smtClean="0"/>
          </a:p>
          <a:p>
            <a:r>
              <a:rPr kumimoji="1" lang="en-US" altLang="ja-JP" b="1" dirty="0" smtClean="0"/>
              <a:t>3.</a:t>
            </a:r>
            <a:r>
              <a:rPr lang="ja-JP" altLang="en-US" b="1" dirty="0" smtClean="0"/>
              <a:t>半創造的問題解決</a:t>
            </a:r>
          </a:p>
          <a:p>
            <a:r>
              <a:rPr lang="ja-JP" altLang="en-US" sz="2600" b="1" dirty="0" smtClean="0">
                <a:solidFill>
                  <a:srgbClr val="7030A0"/>
                </a:solidFill>
              </a:rPr>
              <a:t>上記二つの中間にある問題解決</a:t>
            </a:r>
          </a:p>
          <a:p>
            <a:r>
              <a:rPr lang="ja-JP" altLang="en-US" b="1" dirty="0" smtClean="0"/>
              <a:t>　例</a:t>
            </a:r>
            <a:r>
              <a:rPr lang="en-US" altLang="ja-JP" b="1" dirty="0" smtClean="0"/>
              <a:t>:  </a:t>
            </a:r>
            <a:r>
              <a:rPr lang="ja-JP" altLang="en-US" b="1" dirty="0" smtClean="0"/>
              <a:t>専門的なコンピューター・プログラム</a:t>
            </a:r>
          </a:p>
          <a:p>
            <a:r>
              <a:rPr lang="ja-JP" altLang="en-US" sz="2400" b="1" dirty="0" smtClean="0">
                <a:solidFill>
                  <a:srgbClr val="00B050"/>
                </a:solidFill>
              </a:rPr>
              <a:t>（弓野の例）アルファベットロケット</a:t>
            </a:r>
            <a:r>
              <a:rPr lang="en-US" altLang="ja-JP" sz="2400" b="1" dirty="0" smtClean="0">
                <a:solidFill>
                  <a:srgbClr val="00B050"/>
                </a:solidFill>
              </a:rPr>
              <a:t>,</a:t>
            </a:r>
            <a:r>
              <a:rPr lang="ja-JP" altLang="en-US" sz="2400" b="1" dirty="0" smtClean="0">
                <a:solidFill>
                  <a:srgbClr val="00B050"/>
                </a:solidFill>
              </a:rPr>
              <a:t>タイピング、小</a:t>
            </a:r>
            <a:r>
              <a:rPr lang="en-US" altLang="ja-JP" sz="2400" b="1" dirty="0" smtClean="0">
                <a:solidFill>
                  <a:srgbClr val="00B050"/>
                </a:solidFill>
              </a:rPr>
              <a:t>5</a:t>
            </a:r>
            <a:r>
              <a:rPr lang="ja-JP" altLang="en-US" sz="2400" b="1" dirty="0" smtClean="0">
                <a:solidFill>
                  <a:srgbClr val="00B050"/>
                </a:solidFill>
              </a:rPr>
              <a:t>・</a:t>
            </a:r>
            <a:r>
              <a:rPr lang="en-US" altLang="ja-JP" sz="2400" b="1" dirty="0" smtClean="0">
                <a:solidFill>
                  <a:srgbClr val="00B050"/>
                </a:solidFill>
              </a:rPr>
              <a:t>6</a:t>
            </a:r>
            <a:r>
              <a:rPr lang="ja-JP" altLang="en-US" sz="2400" b="1" dirty="0" smtClean="0">
                <a:solidFill>
                  <a:srgbClr val="00B050"/>
                </a:solidFill>
              </a:rPr>
              <a:t>英語学習ロケット⇒　弓野教育研究所</a:t>
            </a:r>
            <a:r>
              <a:rPr lang="en-US" altLang="ja-JP" sz="2400" b="1" dirty="0" smtClean="0">
                <a:solidFill>
                  <a:srgbClr val="00B050"/>
                </a:solidFill>
              </a:rPr>
              <a:t>HP</a:t>
            </a:r>
            <a:r>
              <a:rPr lang="ja-JP" altLang="en-US" sz="2400" b="1" dirty="0" smtClean="0">
                <a:solidFill>
                  <a:srgbClr val="00B050"/>
                </a:solidFill>
              </a:rPr>
              <a:t>（</a:t>
            </a:r>
            <a:r>
              <a:rPr lang="en-US" altLang="ja-JP" sz="2400" b="1" dirty="0" smtClean="0">
                <a:solidFill>
                  <a:srgbClr val="00B050"/>
                </a:solidFill>
                <a:hlinkClick r:id="rId2"/>
              </a:rPr>
              <a:t>http://dyumiken.com/</a:t>
            </a:r>
            <a:r>
              <a:rPr lang="ja-JP" altLang="en-US" sz="2400" b="1" dirty="0" smtClean="0">
                <a:solidFill>
                  <a:srgbClr val="00B050"/>
                </a:solidFill>
              </a:rPr>
              <a:t>参照）</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創造的問題解決（</a:t>
            </a:r>
            <a:r>
              <a:rPr lang="en-US" altLang="ja-JP" dirty="0" smtClean="0"/>
              <a:t>1</a:t>
            </a:r>
            <a:r>
              <a:rPr kumimoji="1" lang="ja-JP" altLang="en-US" dirty="0" smtClean="0"/>
              <a:t>）</a:t>
            </a:r>
            <a:br>
              <a:rPr kumimoji="1" lang="ja-JP" altLang="en-US" dirty="0" smtClean="0"/>
            </a:br>
            <a:r>
              <a:rPr lang="ja-JP" altLang="en-US" dirty="0"/>
              <a:t/>
            </a:r>
            <a:br>
              <a:rPr lang="ja-JP" altLang="en-US" dirty="0"/>
            </a:br>
            <a:endParaRPr kumimoji="1" lang="ja-JP" altLang="en-US" dirty="0"/>
          </a:p>
        </p:txBody>
      </p:sp>
      <p:sp>
        <p:nvSpPr>
          <p:cNvPr id="4" name="コンテンツ プレースホルダ 3"/>
          <p:cNvSpPr>
            <a:spLocks noGrp="1"/>
          </p:cNvSpPr>
          <p:nvPr>
            <p:ph idx="1"/>
          </p:nvPr>
        </p:nvSpPr>
        <p:spPr/>
        <p:txBody>
          <a:bodyPr/>
          <a:lstStyle/>
          <a:p>
            <a:r>
              <a:rPr lang="ja-JP" altLang="en-US" b="1" dirty="0" smtClean="0">
                <a:solidFill>
                  <a:srgbClr val="C00000"/>
                </a:solidFill>
              </a:rPr>
              <a:t>問題</a:t>
            </a:r>
            <a:r>
              <a:rPr lang="en-US" altLang="ja-JP" b="1" dirty="0" smtClean="0">
                <a:solidFill>
                  <a:srgbClr val="0070C0"/>
                </a:solidFill>
              </a:rPr>
              <a:t>--- </a:t>
            </a:r>
            <a:r>
              <a:rPr lang="ja-JP" altLang="en-US" b="1" dirty="0" smtClean="0">
                <a:solidFill>
                  <a:srgbClr val="0070C0"/>
                </a:solidFill>
              </a:rPr>
              <a:t>寂れた商店街を活性化する</a:t>
            </a:r>
            <a:r>
              <a:rPr lang="en-US" altLang="ja-JP" b="1" dirty="0" smtClean="0">
                <a:solidFill>
                  <a:srgbClr val="0070C0"/>
                </a:solidFill>
              </a:rPr>
              <a:t>-----</a:t>
            </a:r>
            <a:endParaRPr lang="ja-JP" altLang="en-US" b="1" dirty="0" smtClean="0">
              <a:solidFill>
                <a:srgbClr val="0070C0"/>
              </a:solidFill>
            </a:endParaRPr>
          </a:p>
          <a:p>
            <a:endParaRPr lang="ja-JP" altLang="en-US" dirty="0" smtClean="0"/>
          </a:p>
          <a:p>
            <a:r>
              <a:rPr lang="ja-JP" altLang="en-US" sz="2400" b="1" dirty="0" smtClean="0"/>
              <a:t>アイデアをだしてください</a:t>
            </a:r>
          </a:p>
          <a:p>
            <a:endParaRPr lang="ja-JP" altLang="en-US" sz="2400" b="1" dirty="0" smtClean="0"/>
          </a:p>
          <a:p>
            <a:endParaRPr lang="en-US" altLang="ja-JP" sz="2400" b="1" dirty="0" smtClean="0"/>
          </a:p>
          <a:p>
            <a:endParaRPr kumimoji="1" lang="en-US" altLang="ja-JP" sz="2400" b="1" dirty="0" smtClean="0"/>
          </a:p>
          <a:p>
            <a:r>
              <a:rPr lang="ja-JP" altLang="en-US" sz="2400" b="1" dirty="0" smtClean="0"/>
              <a:t>持続可能な解決につながる問題に書き換える</a:t>
            </a:r>
            <a:endParaRPr kumimoji="1" lang="ja-JP" altLang="en-US" sz="2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総合的学習・講義の</a:t>
            </a:r>
            <a:r>
              <a:rPr lang="ja-JP" altLang="en-US" dirty="0" smtClean="0"/>
              <a:t>テーマ例</a:t>
            </a:r>
            <a:endParaRPr kumimoji="1" lang="ja-JP" altLang="en-US" dirty="0"/>
          </a:p>
        </p:txBody>
      </p:sp>
      <p:sp>
        <p:nvSpPr>
          <p:cNvPr id="3" name="コンテンツ プレースホルダ 2"/>
          <p:cNvSpPr>
            <a:spLocks noGrp="1"/>
          </p:cNvSpPr>
          <p:nvPr>
            <p:ph idx="1"/>
          </p:nvPr>
        </p:nvSpPr>
        <p:spPr/>
        <p:txBody>
          <a:bodyPr/>
          <a:lstStyle/>
          <a:p>
            <a:endParaRPr kumimoji="1" lang="ja-JP" altLang="en-US" b="1" dirty="0" smtClean="0"/>
          </a:p>
          <a:p>
            <a:r>
              <a:rPr lang="ja-JP" altLang="en-US" b="1" dirty="0" smtClean="0">
                <a:solidFill>
                  <a:srgbClr val="7030A0"/>
                </a:solidFill>
              </a:rPr>
              <a:t>創造的問題解決のテーマに書き換えよ</a:t>
            </a:r>
          </a:p>
          <a:p>
            <a:endParaRPr lang="ja-JP" altLang="en-US" b="1" dirty="0" smtClean="0"/>
          </a:p>
          <a:p>
            <a:r>
              <a:rPr kumimoji="1" lang="en-US" altLang="ja-JP" b="1" dirty="0" smtClean="0"/>
              <a:t>1. </a:t>
            </a:r>
            <a:r>
              <a:rPr kumimoji="1" lang="ja-JP" altLang="en-US" b="1" dirty="0" smtClean="0"/>
              <a:t>お豆腐のできるまで</a:t>
            </a:r>
          </a:p>
          <a:p>
            <a:pPr>
              <a:buNone/>
            </a:pPr>
            <a:endParaRPr lang="en-US" altLang="ja-JP" b="1" dirty="0" smtClean="0"/>
          </a:p>
          <a:p>
            <a:endParaRPr lang="en-US" altLang="ja-JP" b="1" dirty="0" smtClean="0"/>
          </a:p>
          <a:p>
            <a:r>
              <a:rPr lang="en-US" altLang="ja-JP" b="1" dirty="0" smtClean="0"/>
              <a:t>2. </a:t>
            </a:r>
            <a:r>
              <a:rPr lang="ja-JP" altLang="en-US" b="1" dirty="0" smtClean="0"/>
              <a:t>遠距離恋愛を成就したい</a:t>
            </a:r>
          </a:p>
          <a:p>
            <a:endParaRPr kumimoji="1" lang="ja-JP" altLang="en-US" dirty="0" smtClean="0"/>
          </a:p>
          <a:p>
            <a:endParaRPr lang="ja-JP" altLang="en-US" dirty="0" smtClean="0"/>
          </a:p>
          <a:p>
            <a:endParaRPr kumimoji="1" lang="ja-JP" altLang="en-US" dirty="0" smtClean="0"/>
          </a:p>
          <a:p>
            <a:endParaRPr lang="ja-JP" altLang="en-US" dirty="0" smtClean="0"/>
          </a:p>
          <a:p>
            <a:pPr>
              <a:buNone/>
            </a:pPr>
            <a:endParaRPr kumimoji="1" lang="ja-JP" altLang="en-US" dirty="0" smtClean="0"/>
          </a:p>
          <a:p>
            <a:endParaRPr kumimoji="1" lang="ja-JP"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創造的問題解決（</a:t>
            </a:r>
            <a:r>
              <a:rPr kumimoji="1" lang="en-US" altLang="ja-JP" dirty="0" smtClean="0"/>
              <a:t>2</a:t>
            </a:r>
            <a:r>
              <a:rPr kumimoji="1" lang="ja-JP" altLang="en-US" dirty="0" smtClean="0"/>
              <a:t>）旭山動物園</a:t>
            </a:r>
            <a:br>
              <a:rPr kumimoji="1" lang="ja-JP" altLang="en-US" dirty="0" smtClean="0"/>
            </a:br>
            <a:r>
              <a:rPr lang="ja-JP" altLang="en-US" dirty="0"/>
              <a:t/>
            </a:r>
            <a:br>
              <a:rPr lang="ja-JP" altLang="en-US" dirty="0"/>
            </a:br>
            <a:endParaRPr kumimoji="1" lang="ja-JP" altLang="en-US" dirty="0"/>
          </a:p>
        </p:txBody>
      </p:sp>
      <p:sp>
        <p:nvSpPr>
          <p:cNvPr id="3" name="コンテンツ プレースホルダ 2"/>
          <p:cNvSpPr>
            <a:spLocks noGrp="1"/>
          </p:cNvSpPr>
          <p:nvPr>
            <p:ph idx="1"/>
          </p:nvPr>
        </p:nvSpPr>
        <p:spPr>
          <a:xfrm>
            <a:off x="457200" y="620689"/>
            <a:ext cx="8229600" cy="3744416"/>
          </a:xfrm>
        </p:spPr>
        <p:txBody>
          <a:bodyPr>
            <a:normAutofit fontScale="77500" lnSpcReduction="20000"/>
          </a:bodyPr>
          <a:lstStyle/>
          <a:p>
            <a:r>
              <a:rPr lang="ja-JP" altLang="en-US" sz="3200" b="1" dirty="0" smtClean="0">
                <a:solidFill>
                  <a:srgbClr val="7030A0"/>
                </a:solidFill>
              </a:rPr>
              <a:t>旭山動物園（旭川市）</a:t>
            </a:r>
            <a:endParaRPr kumimoji="1" lang="ja-JP" altLang="en-US" sz="3200" b="1" dirty="0" smtClean="0">
              <a:solidFill>
                <a:srgbClr val="7030A0"/>
              </a:solidFill>
            </a:endParaRPr>
          </a:p>
          <a:p>
            <a:r>
              <a:rPr kumimoji="1" lang="ja-JP" altLang="en-US" b="1" dirty="0" smtClean="0"/>
              <a:t>入場者数激減</a:t>
            </a:r>
          </a:p>
          <a:p>
            <a:r>
              <a:rPr lang="ja-JP" altLang="en-US" b="1" dirty="0" smtClean="0"/>
              <a:t>　　　閉園の危機に立たされた</a:t>
            </a:r>
          </a:p>
          <a:p>
            <a:r>
              <a:rPr lang="ja-JP" altLang="en-US" b="1" dirty="0" smtClean="0"/>
              <a:t>入場者数を増やすアイデアは</a:t>
            </a:r>
            <a:r>
              <a:rPr lang="en-US" altLang="ja-JP" b="1" dirty="0" smtClean="0"/>
              <a:t>?</a:t>
            </a:r>
          </a:p>
          <a:p>
            <a:endParaRPr kumimoji="1" lang="en-US" altLang="ja-JP" b="1" dirty="0" smtClean="0"/>
          </a:p>
          <a:p>
            <a:r>
              <a:rPr kumimoji="1" lang="en-US" altLang="ja-JP" b="1" dirty="0" smtClean="0"/>
              <a:t>***********</a:t>
            </a:r>
          </a:p>
          <a:p>
            <a:r>
              <a:rPr lang="en-US" altLang="ja-JP" b="1" dirty="0" smtClean="0">
                <a:solidFill>
                  <a:srgbClr val="0070C0"/>
                </a:solidFill>
              </a:rPr>
              <a:t> </a:t>
            </a:r>
            <a:r>
              <a:rPr lang="ja-JP" altLang="en-US" b="1" dirty="0" smtClean="0">
                <a:solidFill>
                  <a:srgbClr val="0070C0"/>
                </a:solidFill>
              </a:rPr>
              <a:t>問題（意見表明）をどのように設定したか</a:t>
            </a:r>
            <a:r>
              <a:rPr lang="en-US" altLang="ja-JP" b="1" dirty="0" smtClean="0">
                <a:solidFill>
                  <a:srgbClr val="0070C0"/>
                </a:solidFill>
              </a:rPr>
              <a:t>?</a:t>
            </a:r>
            <a:endParaRPr lang="ja-JP" altLang="en-US" b="1" dirty="0" smtClean="0">
              <a:solidFill>
                <a:srgbClr val="0070C0"/>
              </a:solidFill>
            </a:endParaRPr>
          </a:p>
          <a:p>
            <a:r>
              <a:rPr lang="ja-JP" altLang="en-US" sz="3100" b="1" dirty="0" smtClean="0"/>
              <a:t>　</a:t>
            </a:r>
            <a:r>
              <a:rPr lang="ja-JP" altLang="en-US" sz="3100" b="1" dirty="0" smtClean="0">
                <a:solidFill>
                  <a:srgbClr val="C00000"/>
                </a:solidFill>
              </a:rPr>
              <a:t>意見表明を練り直し、解決できる内容に書き直す</a:t>
            </a:r>
          </a:p>
          <a:p>
            <a:r>
              <a:rPr kumimoji="1" lang="ja-JP" altLang="en-US" dirty="0" smtClean="0"/>
              <a:t>　</a:t>
            </a:r>
            <a:endParaRPr kumimoji="1" lang="en-US" altLang="ja-JP" dirty="0" smtClean="0"/>
          </a:p>
          <a:p>
            <a:r>
              <a:rPr lang="en-US" altLang="ja-JP" dirty="0" smtClean="0"/>
              <a:t>***********</a:t>
            </a:r>
            <a:endParaRPr lang="ja-JP" altLang="en-US" dirty="0" smtClean="0"/>
          </a:p>
          <a:p>
            <a:r>
              <a:rPr lang="ja-JP" altLang="en-US" b="1" dirty="0" smtClean="0">
                <a:solidFill>
                  <a:srgbClr val="00B050"/>
                </a:solidFill>
              </a:rPr>
              <a:t>解決後</a:t>
            </a:r>
            <a:r>
              <a:rPr lang="en-US" altLang="ja-JP" b="1" dirty="0" smtClean="0">
                <a:solidFill>
                  <a:srgbClr val="00B050"/>
                </a:solidFill>
              </a:rPr>
              <a:t>---</a:t>
            </a:r>
            <a:r>
              <a:rPr lang="ja-JP" altLang="en-US" b="1" dirty="0" smtClean="0">
                <a:solidFill>
                  <a:srgbClr val="00B050"/>
                </a:solidFill>
              </a:rPr>
              <a:t>一時期、上野動物園の入場者数上回る</a:t>
            </a:r>
            <a:endParaRPr kumimoji="1" lang="en-US" altLang="ja-JP" b="1" dirty="0" smtClean="0">
              <a:solidFill>
                <a:srgbClr val="00B050"/>
              </a:solidFill>
            </a:endParaRPr>
          </a:p>
          <a:p>
            <a:endParaRPr kumimoji="1" lang="ja-JP" alt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九州大学・教育と医学の会</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kumimoji="1" lang="en-US" altLang="ja-JP" b="1" dirty="0" smtClean="0"/>
              <a:t>1970</a:t>
            </a:r>
            <a:r>
              <a:rPr kumimoji="1" lang="ja-JP" altLang="en-US" b="1" dirty="0" smtClean="0"/>
              <a:t>頃</a:t>
            </a:r>
            <a:r>
              <a:rPr kumimoji="1" lang="en-US" altLang="ja-JP" b="1" dirty="0" smtClean="0"/>
              <a:t>—</a:t>
            </a:r>
            <a:r>
              <a:rPr kumimoji="1" lang="ja-JP" altLang="en-US" b="1" dirty="0" smtClean="0"/>
              <a:t>九大には教育と医学の会</a:t>
            </a:r>
          </a:p>
          <a:p>
            <a:r>
              <a:rPr lang="ja-JP" altLang="en-US" b="1" dirty="0" smtClean="0"/>
              <a:t>　　　現在でも、「教育と医学」雑誌発行</a:t>
            </a:r>
            <a:endParaRPr kumimoji="1" lang="ja-JP" altLang="en-US" b="1" dirty="0" smtClean="0"/>
          </a:p>
          <a:p>
            <a:r>
              <a:rPr lang="ja-JP" altLang="en-US" b="1" dirty="0" smtClean="0"/>
              <a:t>心理学者</a:t>
            </a:r>
            <a:r>
              <a:rPr lang="en-US" altLang="ja-JP" b="1" dirty="0" smtClean="0"/>
              <a:t>—</a:t>
            </a:r>
            <a:r>
              <a:rPr lang="ja-JP" altLang="en-US" b="1" dirty="0" smtClean="0"/>
              <a:t>成瀬悟策</a:t>
            </a:r>
            <a:r>
              <a:rPr lang="en-US" altLang="ja-JP" b="1" dirty="0" smtClean="0"/>
              <a:t>----</a:t>
            </a:r>
            <a:r>
              <a:rPr lang="ja-JP" altLang="en-US" sz="2400" b="1" dirty="0" smtClean="0"/>
              <a:t>脳性小児麻痺児動作訓練</a:t>
            </a:r>
          </a:p>
          <a:p>
            <a:r>
              <a:rPr kumimoji="1" lang="ja-JP" altLang="en-US" b="1" dirty="0" smtClean="0"/>
              <a:t>　医者</a:t>
            </a:r>
            <a:r>
              <a:rPr kumimoji="1" lang="en-US" altLang="ja-JP" b="1" dirty="0" smtClean="0"/>
              <a:t>---</a:t>
            </a:r>
            <a:r>
              <a:rPr kumimoji="1" lang="ja-JP" altLang="en-US" b="1" dirty="0" smtClean="0"/>
              <a:t>池田一好</a:t>
            </a:r>
            <a:r>
              <a:rPr lang="ja-JP" altLang="en-US" b="1" dirty="0" smtClean="0"/>
              <a:t>（教育学部教授⇒学長）</a:t>
            </a:r>
            <a:endParaRPr kumimoji="1" lang="ja-JP" altLang="en-US" b="1" dirty="0" smtClean="0"/>
          </a:p>
          <a:p>
            <a:r>
              <a:rPr lang="ja-JP" altLang="en-US" b="1" dirty="0" smtClean="0"/>
              <a:t>　　</a:t>
            </a:r>
            <a:r>
              <a:rPr lang="en-US" altLang="ja-JP" b="1" dirty="0" smtClean="0">
                <a:solidFill>
                  <a:srgbClr val="7030A0"/>
                </a:solidFill>
              </a:rPr>
              <a:t>(</a:t>
            </a:r>
            <a:r>
              <a:rPr lang="ja-JP" altLang="en-US" b="1" dirty="0" smtClean="0">
                <a:solidFill>
                  <a:srgbClr val="7030A0"/>
                </a:solidFill>
              </a:rPr>
              <a:t>九大にジェット機が落ち、東大入試中止</a:t>
            </a:r>
            <a:r>
              <a:rPr lang="en-US" altLang="ja-JP" b="1" dirty="0" smtClean="0">
                <a:solidFill>
                  <a:srgbClr val="7030A0"/>
                </a:solidFill>
              </a:rPr>
              <a:t>)</a:t>
            </a:r>
            <a:endParaRPr lang="ja-JP" altLang="en-US" b="1" dirty="0" smtClean="0">
              <a:solidFill>
                <a:srgbClr val="7030A0"/>
              </a:solidFill>
            </a:endParaRPr>
          </a:p>
          <a:p>
            <a:r>
              <a:rPr kumimoji="1" lang="ja-JP" altLang="en-US" b="1" dirty="0" smtClean="0"/>
              <a:t>　医者</a:t>
            </a:r>
            <a:r>
              <a:rPr kumimoji="1" lang="en-US" altLang="ja-JP" b="1" dirty="0" smtClean="0"/>
              <a:t>---</a:t>
            </a:r>
            <a:r>
              <a:rPr kumimoji="1" lang="ja-JP" altLang="en-US" b="1" dirty="0" smtClean="0"/>
              <a:t>池見酉二郎</a:t>
            </a:r>
          </a:p>
          <a:p>
            <a:r>
              <a:rPr lang="ja-JP" altLang="en-US" b="1" dirty="0" smtClean="0"/>
              <a:t>　　　　　日本の「心療内科」の草分け</a:t>
            </a:r>
          </a:p>
          <a:p>
            <a:endParaRPr kumimoji="1" lang="ja-JP" altLang="en-US" b="1" dirty="0" smtClean="0"/>
          </a:p>
          <a:p>
            <a:r>
              <a:rPr lang="ja-JP" altLang="en-US" b="1" dirty="0" smtClean="0"/>
              <a:t>久山町の予防医学の実践につながる</a:t>
            </a:r>
            <a:endParaRPr kumimoji="1" lang="ja-JP" altLang="en-US"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2920" y="5229200"/>
            <a:ext cx="8183880" cy="807950"/>
          </a:xfrm>
        </p:spPr>
        <p:txBody>
          <a:bodyPr>
            <a:normAutofit fontScale="90000"/>
          </a:bodyPr>
          <a:lstStyle/>
          <a:p>
            <a:r>
              <a:rPr lang="ja-JP" altLang="en-US" dirty="0" smtClean="0"/>
              <a:t>久山町の持続可能な</a:t>
            </a:r>
            <a:r>
              <a:rPr kumimoji="1" lang="ja-JP" altLang="en-US" dirty="0" smtClean="0"/>
              <a:t>地域医療</a:t>
            </a:r>
            <a:r>
              <a:rPr lang="ja-JP" altLang="en-US" dirty="0" smtClean="0"/>
              <a:t>（予防医学）</a:t>
            </a:r>
            <a:endParaRPr kumimoji="1" lang="ja-JP" altLang="en-US" dirty="0"/>
          </a:p>
        </p:txBody>
      </p:sp>
      <p:sp>
        <p:nvSpPr>
          <p:cNvPr id="3" name="コンテンツ プレースホルダ 2"/>
          <p:cNvSpPr>
            <a:spLocks noGrp="1"/>
          </p:cNvSpPr>
          <p:nvPr>
            <p:ph sz="half" idx="1"/>
          </p:nvPr>
        </p:nvSpPr>
        <p:spPr/>
        <p:txBody>
          <a:bodyPr>
            <a:normAutofit/>
          </a:bodyPr>
          <a:lstStyle/>
          <a:p>
            <a:r>
              <a:rPr kumimoji="1" lang="ja-JP" altLang="en-US" sz="3300" b="1" dirty="0" smtClean="0">
                <a:solidFill>
                  <a:srgbClr val="7030A0"/>
                </a:solidFill>
              </a:rPr>
              <a:t>福岡県糟屋郡久山町</a:t>
            </a:r>
          </a:p>
          <a:p>
            <a:r>
              <a:rPr lang="ja-JP" altLang="en-US" sz="2200" b="1" dirty="0" smtClean="0"/>
              <a:t>人口約</a:t>
            </a:r>
            <a:r>
              <a:rPr lang="en-US" altLang="ja-JP" sz="2200" b="1" dirty="0" smtClean="0"/>
              <a:t>8000</a:t>
            </a:r>
            <a:r>
              <a:rPr lang="ja-JP" altLang="en-US" sz="2200" b="1" dirty="0" smtClean="0"/>
              <a:t>人</a:t>
            </a:r>
          </a:p>
          <a:p>
            <a:r>
              <a:rPr lang="ja-JP" altLang="en-US" sz="2200" b="1" dirty="0" smtClean="0"/>
              <a:t>日本の平均的な職業構成</a:t>
            </a:r>
          </a:p>
          <a:p>
            <a:r>
              <a:rPr lang="en-US" altLang="ja-JP" sz="2200" b="1" dirty="0" smtClean="0"/>
              <a:t>50</a:t>
            </a:r>
            <a:r>
              <a:rPr lang="ja-JP" altLang="en-US" sz="2200" b="1" dirty="0" smtClean="0"/>
              <a:t>年前より予防医学を実施</a:t>
            </a:r>
          </a:p>
          <a:p>
            <a:r>
              <a:rPr lang="ja-JP" altLang="en-US" sz="2200" b="1" dirty="0" smtClean="0"/>
              <a:t>死亡原因</a:t>
            </a:r>
            <a:r>
              <a:rPr lang="en-US" altLang="ja-JP" sz="2200" b="1" dirty="0" smtClean="0"/>
              <a:t>---</a:t>
            </a:r>
            <a:r>
              <a:rPr lang="ja-JP" altLang="en-US" sz="2200" b="1" dirty="0" smtClean="0"/>
              <a:t>剖検によって突きとめる</a:t>
            </a:r>
          </a:p>
          <a:p>
            <a:r>
              <a:rPr lang="ja-JP" altLang="en-US" sz="2200" b="1" dirty="0" smtClean="0"/>
              <a:t>脳卒中</a:t>
            </a:r>
            <a:r>
              <a:rPr lang="en-US" altLang="ja-JP" sz="2200" b="1" dirty="0" smtClean="0"/>
              <a:t>----</a:t>
            </a:r>
            <a:r>
              <a:rPr lang="ja-JP" altLang="en-US" sz="2200" b="1" dirty="0" smtClean="0"/>
              <a:t>激減</a:t>
            </a:r>
          </a:p>
          <a:p>
            <a:pPr>
              <a:buNone/>
            </a:pPr>
            <a:endParaRPr lang="ja-JP" altLang="en-US" b="1" dirty="0" smtClean="0"/>
          </a:p>
        </p:txBody>
      </p:sp>
      <p:sp>
        <p:nvSpPr>
          <p:cNvPr id="4" name="コンテンツ プレースホルダ 3"/>
          <p:cNvSpPr>
            <a:spLocks noGrp="1"/>
          </p:cNvSpPr>
          <p:nvPr>
            <p:ph sz="half" idx="2"/>
          </p:nvPr>
        </p:nvSpPr>
        <p:spPr/>
        <p:txBody>
          <a:bodyPr>
            <a:normAutofit/>
          </a:bodyPr>
          <a:lstStyle/>
          <a:p>
            <a:r>
              <a:rPr lang="ja-JP" altLang="en-US" sz="2000" b="1" dirty="0" smtClean="0">
                <a:solidFill>
                  <a:srgbClr val="7030A0"/>
                </a:solidFill>
              </a:rPr>
              <a:t>認知症</a:t>
            </a:r>
            <a:r>
              <a:rPr lang="en-US" altLang="ja-JP" sz="2000" b="1" dirty="0" smtClean="0"/>
              <a:t>-----</a:t>
            </a:r>
            <a:r>
              <a:rPr lang="ja-JP" altLang="en-US" sz="2000" b="1" dirty="0" smtClean="0"/>
              <a:t>糖尿病と深く関係する</a:t>
            </a:r>
          </a:p>
          <a:p>
            <a:r>
              <a:rPr lang="en-US" altLang="ja-JP" sz="2000" b="1" dirty="0" smtClean="0"/>
              <a:t>60</a:t>
            </a:r>
            <a:r>
              <a:rPr lang="ja-JP" altLang="en-US" sz="2000" b="1" dirty="0" smtClean="0"/>
              <a:t>歳以上の</a:t>
            </a:r>
            <a:r>
              <a:rPr lang="en-US" altLang="ja-JP" sz="2000" b="1" dirty="0" smtClean="0"/>
              <a:t>1017</a:t>
            </a:r>
            <a:r>
              <a:rPr lang="ja-JP" altLang="en-US" sz="2000" b="1" dirty="0" smtClean="0"/>
              <a:t>人</a:t>
            </a:r>
            <a:r>
              <a:rPr lang="en-US" altLang="ja-JP" sz="2000" b="1" dirty="0" smtClean="0"/>
              <a:t>---15</a:t>
            </a:r>
            <a:r>
              <a:rPr lang="ja-JP" altLang="en-US" sz="2000" b="1" dirty="0" smtClean="0"/>
              <a:t>年間追跡</a:t>
            </a:r>
            <a:endParaRPr lang="en-US" altLang="ja-JP" sz="2000" b="1" dirty="0" smtClean="0"/>
          </a:p>
          <a:p>
            <a:r>
              <a:rPr lang="ja-JP" altLang="en-US" sz="2000" b="1" dirty="0" smtClean="0"/>
              <a:t>耐糖能レベルと認知症発症（ハザード比）</a:t>
            </a:r>
          </a:p>
          <a:p>
            <a:r>
              <a:rPr lang="en-US" altLang="ja-JP" sz="2000" b="1" dirty="0" smtClean="0">
                <a:solidFill>
                  <a:srgbClr val="0070C0"/>
                </a:solidFill>
              </a:rPr>
              <a:t>(</a:t>
            </a:r>
            <a:r>
              <a:rPr lang="ja-JP" altLang="en-US" sz="2000" b="1" dirty="0" smtClean="0">
                <a:solidFill>
                  <a:srgbClr val="0070C0"/>
                </a:solidFill>
              </a:rPr>
              <a:t>全原因による認知症</a:t>
            </a:r>
            <a:r>
              <a:rPr lang="en-US" altLang="ja-JP" sz="2000" b="1" dirty="0" smtClean="0">
                <a:solidFill>
                  <a:srgbClr val="0070C0"/>
                </a:solidFill>
              </a:rPr>
              <a:t>)</a:t>
            </a:r>
          </a:p>
          <a:p>
            <a:r>
              <a:rPr lang="ja-JP" altLang="en-US" sz="2000" b="1" dirty="0" smtClean="0"/>
              <a:t>耐糖能正常</a:t>
            </a:r>
            <a:r>
              <a:rPr lang="en-US" altLang="ja-JP" sz="2000" b="1" dirty="0" smtClean="0"/>
              <a:t>: 1</a:t>
            </a:r>
            <a:r>
              <a:rPr lang="ja-JP" altLang="en-US" sz="2000" b="1" dirty="0" smtClean="0"/>
              <a:t>　（対照）</a:t>
            </a:r>
          </a:p>
          <a:p>
            <a:r>
              <a:rPr lang="ja-JP" altLang="en-US" sz="2000" b="1" dirty="0" smtClean="0"/>
              <a:t>糖尿病</a:t>
            </a:r>
            <a:r>
              <a:rPr lang="en-US" altLang="ja-JP" sz="2000" b="1" dirty="0" smtClean="0"/>
              <a:t>: 1.71</a:t>
            </a:r>
            <a:r>
              <a:rPr lang="ja-JP" altLang="en-US" sz="2000" dirty="0" smtClean="0"/>
              <a:t>　（</a:t>
            </a:r>
            <a:r>
              <a:rPr lang="en-US" altLang="ja-JP" sz="2000" dirty="0" smtClean="0"/>
              <a:t>1.19-2.44</a:t>
            </a:r>
            <a:r>
              <a:rPr lang="ja-JP" altLang="en-US" sz="2000" dirty="0" err="1" smtClean="0"/>
              <a:t>，</a:t>
            </a:r>
            <a:r>
              <a:rPr lang="en-US" altLang="ja-JP" sz="2000" dirty="0" smtClean="0"/>
              <a:t>P</a:t>
            </a:r>
            <a:r>
              <a:rPr lang="ja-JP" altLang="en-US" sz="2000" dirty="0" smtClean="0"/>
              <a:t>＝</a:t>
            </a:r>
            <a:r>
              <a:rPr lang="en-US" altLang="ja-JP" sz="2000" dirty="0" smtClean="0"/>
              <a:t>0.003</a:t>
            </a:r>
            <a:r>
              <a:rPr lang="ja-JP" altLang="en-US" sz="2000" dirty="0" smtClean="0"/>
              <a:t>）</a:t>
            </a:r>
          </a:p>
          <a:p>
            <a:r>
              <a:rPr lang="en-US" altLang="ja-JP" sz="2000" b="1" dirty="0" smtClean="0">
                <a:solidFill>
                  <a:srgbClr val="0070C0"/>
                </a:solidFill>
              </a:rPr>
              <a:t>(</a:t>
            </a:r>
            <a:r>
              <a:rPr lang="ja-JP" altLang="en-US" sz="2000" b="1" dirty="0" smtClean="0">
                <a:solidFill>
                  <a:srgbClr val="0070C0"/>
                </a:solidFill>
              </a:rPr>
              <a:t>アルツハイマー病</a:t>
            </a:r>
            <a:r>
              <a:rPr lang="en-US" altLang="ja-JP" sz="2000" b="1" dirty="0" smtClean="0">
                <a:solidFill>
                  <a:srgbClr val="0070C0"/>
                </a:solidFill>
              </a:rPr>
              <a:t>)</a:t>
            </a:r>
          </a:p>
          <a:p>
            <a:r>
              <a:rPr lang="ja-JP" altLang="en-US" sz="2000" b="1" dirty="0" smtClean="0"/>
              <a:t>糖尿病</a:t>
            </a:r>
            <a:r>
              <a:rPr lang="en-US" altLang="ja-JP" sz="2000" b="1" dirty="0" smtClean="0"/>
              <a:t>: 1.94</a:t>
            </a:r>
            <a:r>
              <a:rPr lang="ja-JP" altLang="en-US" sz="2000" dirty="0" smtClean="0"/>
              <a:t>　（</a:t>
            </a:r>
            <a:r>
              <a:rPr lang="en-US" altLang="ja-JP" sz="2000" dirty="0" smtClean="0"/>
              <a:t>1.16-3.26</a:t>
            </a:r>
            <a:r>
              <a:rPr lang="ja-JP" altLang="en-US" sz="2000" dirty="0" err="1" smtClean="0"/>
              <a:t>，</a:t>
            </a:r>
            <a:r>
              <a:rPr lang="en-US" altLang="ja-JP" sz="2000" dirty="0" smtClean="0"/>
              <a:t>P</a:t>
            </a:r>
            <a:r>
              <a:rPr lang="ja-JP" altLang="en-US" sz="2000" dirty="0" smtClean="0"/>
              <a:t>＝</a:t>
            </a:r>
            <a:r>
              <a:rPr lang="en-US" altLang="ja-JP" sz="2000" dirty="0" smtClean="0"/>
              <a:t>0.01</a:t>
            </a:r>
            <a:r>
              <a:rPr lang="ja-JP" altLang="en-US" sz="2000" dirty="0" smtClean="0"/>
              <a:t>）</a:t>
            </a:r>
          </a:p>
          <a:p>
            <a:endParaRPr lang="ja-JP" altLang="en-US" sz="2000" b="1" dirty="0" smtClean="0"/>
          </a:p>
        </p:txBody>
      </p:sp>
      <p:sp>
        <p:nvSpPr>
          <p:cNvPr id="6" name="テキスト ボックス 5"/>
          <p:cNvSpPr txBox="1"/>
          <p:nvPr/>
        </p:nvSpPr>
        <p:spPr>
          <a:xfrm>
            <a:off x="2987824" y="4797152"/>
            <a:ext cx="5739200" cy="646331"/>
          </a:xfrm>
          <a:prstGeom prst="rect">
            <a:avLst/>
          </a:prstGeom>
          <a:noFill/>
        </p:spPr>
        <p:txBody>
          <a:bodyPr wrap="none" rtlCol="0">
            <a:spAutoFit/>
          </a:bodyPr>
          <a:lstStyle/>
          <a:p>
            <a:r>
              <a:rPr lang="en-US" altLang="ja-JP" dirty="0" smtClean="0">
                <a:solidFill>
                  <a:srgbClr val="0070C0"/>
                </a:solidFill>
              </a:rPr>
              <a:t>(http://www.epi-c.jp/entry/e001_0_0207.html)</a:t>
            </a:r>
            <a:endParaRPr lang="ja-JP" altLang="en-US" dirty="0" smtClean="0">
              <a:solidFill>
                <a:srgbClr val="0070C0"/>
              </a:solidFill>
            </a:endParaRPr>
          </a:p>
          <a:p>
            <a:endParaRPr kumimoji="1" lang="ja-JP" alt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シック">
  <a:themeElements>
    <a:clrScheme name="みやび">
      <a:dk1>
        <a:sysClr val="windowText" lastClr="000000"/>
      </a:dk1>
      <a:lt1>
        <a:sysClr val="window" lastClr="EEFED6"/>
      </a:lt1>
      <a:dk2>
        <a:srgbClr val="975C1E"/>
      </a:dk2>
      <a:lt2>
        <a:srgbClr val="FFE880"/>
      </a:lt2>
      <a:accent1>
        <a:srgbClr val="E3560E"/>
      </a:accent1>
      <a:accent2>
        <a:srgbClr val="5C5943"/>
      </a:accent2>
      <a:accent3>
        <a:srgbClr val="F1AB3B"/>
      </a:accent3>
      <a:accent4>
        <a:srgbClr val="6D8A16"/>
      </a:accent4>
      <a:accent5>
        <a:srgbClr val="73AAC0"/>
      </a:accent5>
      <a:accent6>
        <a:srgbClr val="3E68AF"/>
      </a:accent6>
      <a:hlink>
        <a:srgbClr val="0000FE"/>
      </a:hlink>
      <a:folHlink>
        <a:srgbClr val="800080"/>
      </a:folHlink>
    </a:clrScheme>
    <a:fontScheme name="シック">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シック">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EEFED6"/>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8527</TotalTime>
  <Words>1534</Words>
  <Application>Microsoft Office PowerPoint</Application>
  <PresentationFormat>画面に合わせる (4:3)</PresentationFormat>
  <Paragraphs>289</Paragraphs>
  <Slides>28</Slides>
  <Notes>0</Notes>
  <HiddenSlides>0</HiddenSlides>
  <MMClips>0</MMClips>
  <ScaleCrop>false</ScaleCrop>
  <HeadingPairs>
    <vt:vector size="4" baseType="variant">
      <vt:variant>
        <vt:lpstr>テーマ</vt:lpstr>
      </vt:variant>
      <vt:variant>
        <vt:i4>1</vt:i4>
      </vt:variant>
      <vt:variant>
        <vt:lpstr>スライド タイトル</vt:lpstr>
      </vt:variant>
      <vt:variant>
        <vt:i4>28</vt:i4>
      </vt:variant>
    </vt:vector>
  </HeadingPairs>
  <TitlesOfParts>
    <vt:vector size="29" baseType="lpstr">
      <vt:lpstr>シック</vt:lpstr>
      <vt:lpstr>  </vt:lpstr>
      <vt:lpstr>講演・ワークショップの内容</vt:lpstr>
      <vt:lpstr>医療・看護には様々な問題がある ⇒これらの解決には創造的問題解決が必要な場合がある</vt:lpstr>
      <vt:lpstr>様々な問題解決</vt:lpstr>
      <vt:lpstr>創造的問題解決（1）  </vt:lpstr>
      <vt:lpstr>総合的学習・講義のテーマ例</vt:lpstr>
      <vt:lpstr>創造的問題解決（2）旭山動物園  </vt:lpstr>
      <vt:lpstr>九州大学・教育と医学の会</vt:lpstr>
      <vt:lpstr>久山町の持続可能な地域医療（予防医学）</vt:lpstr>
      <vt:lpstr>創造的問題解決（3）久山町の地域医療 </vt:lpstr>
      <vt:lpstr>久山町の脳卒中による死亡率の変化</vt:lpstr>
      <vt:lpstr>創造的問題解決（４）iPS細胞の発明</vt:lpstr>
      <vt:lpstr>創造的問題解決(5)海運業界の創造的問題解決</vt:lpstr>
      <vt:lpstr>問題に関するオーナーシップ</vt:lpstr>
      <vt:lpstr>問題設定と問題解決に配分する時間の比</vt:lpstr>
      <vt:lpstr>創造的問題解決のポイント</vt:lpstr>
      <vt:lpstr>スライド 17</vt:lpstr>
      <vt:lpstr>独創的なアイデアの着想を拒むもの ----Good Ideas Killer----</vt:lpstr>
      <vt:lpstr>ブレイン・ストーミングの4原則</vt:lpstr>
      <vt:lpstr>ブレイン・ライティング法 --- 全ての参加者が協働してアイデアを考える----</vt:lpstr>
      <vt:lpstr>この時間の「意見表明」を創る</vt:lpstr>
      <vt:lpstr>京セラの経営理念</vt:lpstr>
      <vt:lpstr>ブレイン・ライティング-開始</vt:lpstr>
      <vt:lpstr>まとめ</vt:lpstr>
      <vt:lpstr>[創造性を伸ばすほめ言葉例]</vt:lpstr>
      <vt:lpstr>看護場面での「ほめ言葉」</vt:lpstr>
      <vt:lpstr>[リーダーシップ・フォロワーシップを育てるほめ言葉例]</vt:lpstr>
      <vt:lpstr>弓野教育研究所HP紹介（http://dyumiken.com）</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yumi01</dc:creator>
  <cp:lastModifiedBy>yumi</cp:lastModifiedBy>
  <cp:revision>58</cp:revision>
  <dcterms:created xsi:type="dcterms:W3CDTF">2013-05-18T05:31:37Z</dcterms:created>
  <dcterms:modified xsi:type="dcterms:W3CDTF">2013-09-10T15:40:21Z</dcterms:modified>
</cp:coreProperties>
</file>