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8"/>
  </p:notesMasterIdLst>
  <p:handoutMasterIdLst>
    <p:handoutMasterId r:id="rId29"/>
  </p:handoutMasterIdLst>
  <p:sldIdLst>
    <p:sldId id="256" r:id="rId2"/>
    <p:sldId id="377" r:id="rId3"/>
    <p:sldId id="359" r:id="rId4"/>
    <p:sldId id="358" r:id="rId5"/>
    <p:sldId id="360" r:id="rId6"/>
    <p:sldId id="361" r:id="rId7"/>
    <p:sldId id="363" r:id="rId8"/>
    <p:sldId id="364" r:id="rId9"/>
    <p:sldId id="365" r:id="rId10"/>
    <p:sldId id="366" r:id="rId11"/>
    <p:sldId id="367" r:id="rId12"/>
    <p:sldId id="368" r:id="rId13"/>
    <p:sldId id="371" r:id="rId14"/>
    <p:sldId id="369" r:id="rId15"/>
    <p:sldId id="370" r:id="rId16"/>
    <p:sldId id="373" r:id="rId17"/>
    <p:sldId id="331" r:id="rId18"/>
    <p:sldId id="348" r:id="rId19"/>
    <p:sldId id="318" r:id="rId20"/>
    <p:sldId id="353" r:id="rId21"/>
    <p:sldId id="356" r:id="rId22"/>
    <p:sldId id="375" r:id="rId23"/>
    <p:sldId id="326" r:id="rId24"/>
    <p:sldId id="327" r:id="rId25"/>
    <p:sldId id="329" r:id="rId26"/>
    <p:sldId id="376" r:id="rId27"/>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8" autoAdjust="0"/>
  </p:normalViewPr>
  <p:slideViewPr>
    <p:cSldViewPr>
      <p:cViewPr varScale="1">
        <p:scale>
          <a:sx n="66" d="100"/>
          <a:sy n="66" d="100"/>
        </p:scale>
        <p:origin x="-1278" y="324"/>
      </p:cViewPr>
      <p:guideLst>
        <p:guide orient="horz" pos="2160"/>
        <p:guide pos="2880"/>
      </p:guideLst>
    </p:cSldViewPr>
  </p:slideViewPr>
  <p:outlineViewPr>
    <p:cViewPr>
      <p:scale>
        <a:sx n="33" d="100"/>
        <a:sy n="33" d="100"/>
      </p:scale>
      <p:origin x="0" y="25416"/>
    </p:cViewPr>
    <p:sldLst>
      <p:sld r:id="rId1" collapse="1"/>
    </p:sldLst>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1FDDF2DD-533D-4C75-8F9D-4664C1751F1E}" type="datetimeFigureOut">
              <a:rPr lang="ja-JP" altLang="en-US"/>
              <a:pPr>
                <a:defRPr/>
              </a:pPr>
              <a:t>2012/9/6</a:t>
            </a:fld>
            <a:endParaRPr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20359723-652B-4C32-BD83-7572290A1704}"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FA996856-49A3-446C-A838-44E2654BFB5A}" type="datetimeFigureOut">
              <a:rPr lang="ja-JP" altLang="en-US"/>
              <a:pPr>
                <a:defRPr/>
              </a:pPr>
              <a:t>2012/9/6</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9FC51ECF-2E92-4CF2-BC17-2740F7143148}"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2">
        <a:schemeClr val="bg1"/>
      </p:bgRef>
    </p:bg>
    <p:spTree>
      <p:nvGrpSpPr>
        <p:cNvPr id="1" name=""/>
        <p:cNvGrpSpPr/>
        <p:nvPr/>
      </p:nvGrpSpPr>
      <p:grpSpPr>
        <a:xfrm>
          <a:off x="0" y="0"/>
          <a:ext cx="0" cy="0"/>
          <a:chOff x="0" y="0"/>
          <a:chExt cx="0" cy="0"/>
        </a:xfrm>
      </p:grpSpPr>
      <p:sp>
        <p:nvSpPr>
          <p:cNvPr id="4" name="正方形/長方形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
        <p:nvSpPr>
          <p:cNvPr id="5" name="直線コネクタ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kumimoji="0" lang="en-US">
              <a:latin typeface="+mn-lt"/>
              <a:ea typeface="+mn-ea"/>
            </a:endParaRPr>
          </a:p>
        </p:txBody>
      </p:sp>
      <p:sp>
        <p:nvSpPr>
          <p:cNvPr id="12" name="タイトル 11"/>
          <p:cNvSpPr>
            <a:spLocks noGrp="1"/>
          </p:cNvSpPr>
          <p:nvPr>
            <p:ph type="ctrTitle"/>
          </p:nvPr>
        </p:nvSpPr>
        <p:spPr>
          <a:xfrm>
            <a:off x="3366868" y="533400"/>
            <a:ext cx="5105400" cy="2868168"/>
          </a:xfrm>
        </p:spPr>
        <p:txBody>
          <a:bodyPr>
            <a:noAutofit/>
          </a:bodyPr>
          <a:lstStyle>
            <a:lvl1pPr algn="r">
              <a:defRPr sz="4200" b="1"/>
            </a:lvl1pPr>
            <a:extLst/>
          </a:lstStyle>
          <a:p>
            <a:r>
              <a:rPr lang="ja-JP" altLang="en-US" smtClean="0"/>
              <a:t>マスタ タイトルの書式設定</a:t>
            </a:r>
            <a:endParaRPr lang="en-US"/>
          </a:p>
        </p:txBody>
      </p:sp>
      <p:sp>
        <p:nvSpPr>
          <p:cNvPr id="25" name="サブタイトル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ja-JP" altLang="en-US" smtClean="0"/>
              <a:t>マスタ サブタイトルの書式設定</a:t>
            </a:r>
            <a:endParaRPr lang="en-US"/>
          </a:p>
        </p:txBody>
      </p:sp>
      <p:sp>
        <p:nvSpPr>
          <p:cNvPr id="6" name="日付プレースホルダ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FC15EC45-3BC0-488A-B76D-D78E2308888F}" type="datetimeFigureOut">
              <a:rPr lang="ja-JP" altLang="en-US"/>
              <a:pPr>
                <a:defRPr/>
              </a:pPr>
              <a:t>2012/9/6</a:t>
            </a:fld>
            <a:endParaRPr lang="ja-JP" altLang="en-US"/>
          </a:p>
        </p:txBody>
      </p:sp>
      <p:sp>
        <p:nvSpPr>
          <p:cNvPr id="7" name="フッター プレースホルダ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ja-JP" altLang="en-US"/>
          </a:p>
        </p:txBody>
      </p:sp>
      <p:sp>
        <p:nvSpPr>
          <p:cNvPr id="8" name="スライド番号プレースホルダ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FAE8AC21-AE59-4283-A71E-F15E2D1A70F3}" type="slidenum">
              <a:rPr lang="ja-JP" altLang="en-US"/>
              <a:pPr>
                <a:defRPr/>
              </a:pPr>
              <a:t>&lt;#&gt;</a:t>
            </a:fld>
            <a:endParaRPr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extLs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26"/>
          <p:cNvSpPr>
            <a:spLocks noGrp="1"/>
          </p:cNvSpPr>
          <p:nvPr>
            <p:ph type="dt" sz="half" idx="10"/>
          </p:nvPr>
        </p:nvSpPr>
        <p:spPr/>
        <p:txBody>
          <a:bodyPr/>
          <a:lstStyle>
            <a:lvl1pPr>
              <a:defRPr/>
            </a:lvl1pPr>
          </a:lstStyle>
          <a:p>
            <a:pPr>
              <a:defRPr/>
            </a:pPr>
            <a:fld id="{967360B9-38F7-464A-B8B0-2158CD21D1F0}" type="datetimeFigureOut">
              <a:rPr lang="ja-JP" altLang="en-US"/>
              <a:pPr>
                <a:defRPr/>
              </a:pPr>
              <a:t>2012/9/6</a:t>
            </a:fld>
            <a:endParaRPr lang="ja-JP" altLang="en-US"/>
          </a:p>
        </p:txBody>
      </p:sp>
      <p:sp>
        <p:nvSpPr>
          <p:cNvPr id="5" name="フッター プレースホルダ 3"/>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15"/>
          <p:cNvSpPr>
            <a:spLocks noGrp="1"/>
          </p:cNvSpPr>
          <p:nvPr>
            <p:ph type="sldNum" sz="quarter" idx="12"/>
          </p:nvPr>
        </p:nvSpPr>
        <p:spPr/>
        <p:txBody>
          <a:bodyPr/>
          <a:lstStyle>
            <a:lvl1pPr>
              <a:defRPr/>
            </a:lvl1pPr>
          </a:lstStyle>
          <a:p>
            <a:pPr>
              <a:defRPr/>
            </a:pPr>
            <a:fld id="{54479024-598A-4AD9-870E-2965E117D9E0}" type="slidenum">
              <a:rPr lang="ja-JP" altLang="en-US"/>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274955"/>
            <a:ext cx="1524000" cy="5851525"/>
          </a:xfrm>
        </p:spPr>
        <p:txBody>
          <a:bodyPr vert="eaVert" anchor="t"/>
          <a:lstStyle>
            <a:extLs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a:xfrm>
            <a:off x="457200" y="274642"/>
            <a:ext cx="6019800" cy="5851525"/>
          </a:xfrm>
        </p:spPr>
        <p:txBody>
          <a:bodyPr vert="eaVert"/>
          <a:lstStyle>
            <a:extLs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3"/>
          <p:cNvSpPr>
            <a:spLocks noGrp="1"/>
          </p:cNvSpPr>
          <p:nvPr>
            <p:ph type="dt" sz="half" idx="10"/>
          </p:nvPr>
        </p:nvSpPr>
        <p:spPr>
          <a:xfrm>
            <a:off x="4243388" y="6557963"/>
            <a:ext cx="2001837" cy="227012"/>
          </a:xfrm>
        </p:spPr>
        <p:txBody>
          <a:bodyPr/>
          <a:lstStyle>
            <a:lvl1pPr>
              <a:defRPr/>
            </a:lvl1pPr>
            <a:extLst/>
          </a:lstStyle>
          <a:p>
            <a:pPr>
              <a:defRPr/>
            </a:pPr>
            <a:fld id="{48CCEE76-D1FD-4AFB-B07E-C3532CF80E84}" type="datetimeFigureOut">
              <a:rPr lang="ja-JP" altLang="en-US"/>
              <a:pPr>
                <a:defRPr/>
              </a:pPr>
              <a:t>2012/9/6</a:t>
            </a:fld>
            <a:endParaRPr lang="ja-JP" altLang="en-US"/>
          </a:p>
        </p:txBody>
      </p:sp>
      <p:sp>
        <p:nvSpPr>
          <p:cNvPr id="5" name="フッター プレースホルダ 4"/>
          <p:cNvSpPr>
            <a:spLocks noGrp="1"/>
          </p:cNvSpPr>
          <p:nvPr>
            <p:ph type="ftr" sz="quarter" idx="11"/>
          </p:nvPr>
        </p:nvSpPr>
        <p:spPr>
          <a:xfrm>
            <a:off x="457200" y="6556375"/>
            <a:ext cx="3657600" cy="228600"/>
          </a:xfrm>
        </p:spPr>
        <p:txBody>
          <a:bodyPr/>
          <a:lstStyle>
            <a:lvl1pPr>
              <a:defRPr/>
            </a:lvl1pPr>
            <a:extLst/>
          </a:lstStyle>
          <a:p>
            <a:pPr>
              <a:defRPr/>
            </a:pPr>
            <a:endParaRPr lang="ja-JP" altLang="en-US"/>
          </a:p>
        </p:txBody>
      </p:sp>
      <p:sp>
        <p:nvSpPr>
          <p:cNvPr id="6" name="スライド番号プレースホルダ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849DE107-5421-44F6-8E2F-2064A1AA4182}" type="slidenum">
              <a:rPr lang="ja-JP" altLang="en-US"/>
              <a:pPr>
                <a:defRPr/>
              </a:pPr>
              <a:t>&lt;#&gt;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タイトル、テキスト、クリップ アート">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6858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クリップアート プレースホルダ 3"/>
          <p:cNvSpPr>
            <a:spLocks noGrp="1"/>
          </p:cNvSpPr>
          <p:nvPr>
            <p:ph type="clipArt" sz="half" idx="2"/>
          </p:nvPr>
        </p:nvSpPr>
        <p:spPr>
          <a:xfrm>
            <a:off x="4648200" y="1981200"/>
            <a:ext cx="3810000" cy="4114800"/>
          </a:xfrm>
        </p:spPr>
        <p:txBody>
          <a:bodyPr/>
          <a:lstStyle/>
          <a:p>
            <a:pPr lvl="0"/>
            <a:endParaRPr lang="ja-JP" altLang="en-US" noProof="0" smtClean="0"/>
          </a:p>
        </p:txBody>
      </p:sp>
      <p:sp>
        <p:nvSpPr>
          <p:cNvPr id="5" name="Rectangle 1036"/>
          <p:cNvSpPr>
            <a:spLocks noGrp="1" noChangeArrowheads="1"/>
          </p:cNvSpPr>
          <p:nvPr>
            <p:ph type="dt" sz="half" idx="10"/>
          </p:nvPr>
        </p:nvSpPr>
        <p:spPr/>
        <p:txBody>
          <a:bodyPr/>
          <a:lstStyle>
            <a:lvl1pPr>
              <a:defRPr/>
            </a:lvl1pPr>
          </a:lstStyle>
          <a:p>
            <a:pPr>
              <a:defRPr/>
            </a:pPr>
            <a:endParaRPr lang="en-US" altLang="ja-JP"/>
          </a:p>
        </p:txBody>
      </p:sp>
      <p:sp>
        <p:nvSpPr>
          <p:cNvPr id="6" name="Rectangle 1037"/>
          <p:cNvSpPr>
            <a:spLocks noGrp="1" noChangeArrowheads="1"/>
          </p:cNvSpPr>
          <p:nvPr>
            <p:ph type="ftr" sz="quarter" idx="11"/>
          </p:nvPr>
        </p:nvSpPr>
        <p:spPr/>
        <p:txBody>
          <a:bodyPr/>
          <a:lstStyle>
            <a:lvl1pPr>
              <a:defRPr/>
            </a:lvl1pPr>
          </a:lstStyle>
          <a:p>
            <a:pPr>
              <a:defRPr/>
            </a:pPr>
            <a:endParaRPr lang="en-US" altLang="ja-JP"/>
          </a:p>
        </p:txBody>
      </p:sp>
      <p:sp>
        <p:nvSpPr>
          <p:cNvPr id="7" name="Rectangle 1038"/>
          <p:cNvSpPr>
            <a:spLocks noGrp="1" noChangeArrowheads="1"/>
          </p:cNvSpPr>
          <p:nvPr>
            <p:ph type="sldNum" sz="quarter" idx="12"/>
          </p:nvPr>
        </p:nvSpPr>
        <p:spPr/>
        <p:txBody>
          <a:bodyPr/>
          <a:lstStyle>
            <a:lvl1pPr>
              <a:defRPr/>
            </a:lvl1pPr>
          </a:lstStyle>
          <a:p>
            <a:pPr>
              <a:defRPr/>
            </a:pPr>
            <a:fld id="{CD545CE0-2173-4FDB-A061-7884BE18FF75}"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lang="ja-JP" altLang="en-US" smtClean="0"/>
              <a:t>マスタ タイトルの書式設定</a:t>
            </a:r>
            <a:endParaRPr lang="en-US"/>
          </a:p>
        </p:txBody>
      </p:sp>
      <p:sp>
        <p:nvSpPr>
          <p:cNvPr id="3" name="コンテンツ プレースホルダ 2"/>
          <p:cNvSpPr>
            <a:spLocks noGrp="1"/>
          </p:cNvSpPr>
          <p:nvPr>
            <p:ph idx="1"/>
          </p:nvPr>
        </p:nvSpPr>
        <p:spPr/>
        <p:txBody>
          <a:bodyPr/>
          <a:lstStyle>
            <a:extLs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26"/>
          <p:cNvSpPr>
            <a:spLocks noGrp="1"/>
          </p:cNvSpPr>
          <p:nvPr>
            <p:ph type="dt" sz="half" idx="10"/>
          </p:nvPr>
        </p:nvSpPr>
        <p:spPr/>
        <p:txBody>
          <a:bodyPr/>
          <a:lstStyle>
            <a:lvl1pPr>
              <a:defRPr/>
            </a:lvl1pPr>
          </a:lstStyle>
          <a:p>
            <a:pPr>
              <a:defRPr/>
            </a:pPr>
            <a:fld id="{3E0E6A36-BBA5-48CB-836B-AB1550B6B669}" type="datetimeFigureOut">
              <a:rPr lang="ja-JP" altLang="en-US"/>
              <a:pPr>
                <a:defRPr/>
              </a:pPr>
              <a:t>2012/9/6</a:t>
            </a:fld>
            <a:endParaRPr lang="ja-JP" altLang="en-US"/>
          </a:p>
        </p:txBody>
      </p:sp>
      <p:sp>
        <p:nvSpPr>
          <p:cNvPr id="5" name="フッター プレースホルダ 3"/>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15"/>
          <p:cNvSpPr>
            <a:spLocks noGrp="1"/>
          </p:cNvSpPr>
          <p:nvPr>
            <p:ph type="sldNum" sz="quarter" idx="12"/>
          </p:nvPr>
        </p:nvSpPr>
        <p:spPr/>
        <p:txBody>
          <a:bodyPr/>
          <a:lstStyle>
            <a:lvl1pPr>
              <a:defRPr/>
            </a:lvl1pPr>
          </a:lstStyle>
          <a:p>
            <a:pPr>
              <a:defRPr/>
            </a:pPr>
            <a:fld id="{BBFB35DD-B931-4E7B-8220-6598ACCA74EF}" type="slidenum">
              <a:rPr lang="ja-JP" altLang="en-US"/>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66800" y="2821837"/>
            <a:ext cx="6255488" cy="1362075"/>
          </a:xfrm>
        </p:spPr>
        <p:txBody>
          <a:bodyPr anchor="t"/>
          <a:lstStyle>
            <a:lvl1pPr algn="r">
              <a:buNone/>
              <a:defRPr sz="4200" b="1" cap="all"/>
            </a:lvl1pPr>
            <a:extLst/>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ja-JP" altLang="en-US" smtClean="0"/>
              <a:t>マスタ テキストの書式設定</a:t>
            </a:r>
          </a:p>
        </p:txBody>
      </p:sp>
      <p:sp>
        <p:nvSpPr>
          <p:cNvPr id="4" name="日付プレースホルダ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7A1F1530-9449-4F14-B644-3429FDEB134B}" type="datetimeFigureOut">
              <a:rPr lang="ja-JP" altLang="en-US"/>
              <a:pPr>
                <a:defRPr/>
              </a:pPr>
              <a:t>2012/9/6</a:t>
            </a:fld>
            <a:endParaRPr lang="ja-JP" altLang="en-US"/>
          </a:p>
        </p:txBody>
      </p:sp>
      <p:sp>
        <p:nvSpPr>
          <p:cNvPr id="5" name="フッター プレースホルダ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ja-JP" altLang="en-US"/>
          </a:p>
        </p:txBody>
      </p:sp>
      <p:sp>
        <p:nvSpPr>
          <p:cNvPr id="6" name="スライド番号プレースホルダ 5"/>
          <p:cNvSpPr>
            <a:spLocks noGrp="1"/>
          </p:cNvSpPr>
          <p:nvPr>
            <p:ph type="sldNum" sz="quarter" idx="12"/>
          </p:nvPr>
        </p:nvSpPr>
        <p:spPr>
          <a:xfrm>
            <a:off x="6734175" y="6554788"/>
            <a:ext cx="587375" cy="228600"/>
          </a:xfrm>
        </p:spPr>
        <p:txBody>
          <a:bodyPr/>
          <a:lstStyle>
            <a:lvl1pPr>
              <a:defRPr/>
            </a:lvl1pPr>
            <a:extLst/>
          </a:lstStyle>
          <a:p>
            <a:pPr>
              <a:defRPr/>
            </a:pPr>
            <a:fld id="{D7D73D57-A104-4747-8E1A-79B3DB9D3FA9}" type="slidenum">
              <a:rPr lang="ja-JP" altLang="en-US"/>
              <a:pPr>
                <a:defRPr/>
              </a:pPr>
              <a:t>&lt;#&gt;</a:t>
            </a:fld>
            <a:endParaRPr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20040"/>
            <a:ext cx="7242048" cy="1143000"/>
          </a:xfrm>
        </p:spPr>
        <p:txBody>
          <a:bodyPr/>
          <a:lstStyle>
            <a:extLst/>
          </a:lstStyle>
          <a:p>
            <a:r>
              <a:rPr lang="ja-JP" altLang="en-US" smtClean="0"/>
              <a:t>マスタ タイトルの書式設定</a:t>
            </a:r>
            <a:endParaRPr lang="en-US"/>
          </a:p>
        </p:txBody>
      </p:sp>
      <p:sp>
        <p:nvSpPr>
          <p:cNvPr id="3" name="コンテンツ プレースホルダ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26"/>
          <p:cNvSpPr>
            <a:spLocks noGrp="1"/>
          </p:cNvSpPr>
          <p:nvPr>
            <p:ph type="dt" sz="half" idx="10"/>
          </p:nvPr>
        </p:nvSpPr>
        <p:spPr/>
        <p:txBody>
          <a:bodyPr/>
          <a:lstStyle>
            <a:lvl1pPr>
              <a:defRPr/>
            </a:lvl1pPr>
          </a:lstStyle>
          <a:p>
            <a:pPr>
              <a:defRPr/>
            </a:pPr>
            <a:fld id="{2644E885-36C2-4121-AC6D-C641CF976BB4}" type="datetimeFigureOut">
              <a:rPr lang="ja-JP" altLang="en-US"/>
              <a:pPr>
                <a:defRPr/>
              </a:pPr>
              <a:t>2012/9/6</a:t>
            </a:fld>
            <a:endParaRPr lang="ja-JP" altLang="en-US"/>
          </a:p>
        </p:txBody>
      </p:sp>
      <p:sp>
        <p:nvSpPr>
          <p:cNvPr id="6" name="フッター プレースホルダ 3"/>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15"/>
          <p:cNvSpPr>
            <a:spLocks noGrp="1"/>
          </p:cNvSpPr>
          <p:nvPr>
            <p:ph type="sldNum" sz="quarter" idx="12"/>
          </p:nvPr>
        </p:nvSpPr>
        <p:spPr/>
        <p:txBody>
          <a:bodyPr/>
          <a:lstStyle>
            <a:lvl1pPr>
              <a:defRPr/>
            </a:lvl1pPr>
          </a:lstStyle>
          <a:p>
            <a:pPr>
              <a:defRPr/>
            </a:pPr>
            <a:fld id="{1D903958-8889-450D-9B79-558C3764B1F0}"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20040"/>
            <a:ext cx="7242048" cy="1143000"/>
          </a:xfrm>
        </p:spPr>
        <p:txBody>
          <a:bodyPr/>
          <a:lstStyle>
            <a:lvl1pPr>
              <a:defRPr/>
            </a:lvl1pPr>
            <a:extLst/>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ja-JP" altLang="en-US" smtClean="0"/>
              <a:t>マスタ テキストの書式設定</a:t>
            </a:r>
          </a:p>
        </p:txBody>
      </p:sp>
      <p:sp>
        <p:nvSpPr>
          <p:cNvPr id="4" name="テキスト プレースホルダ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ja-JP" altLang="en-US" smtClean="0"/>
              <a:t>マスタ テキストの書式設定</a:t>
            </a:r>
          </a:p>
        </p:txBody>
      </p:sp>
      <p:sp>
        <p:nvSpPr>
          <p:cNvPr id="5" name="コンテンツ プレースホルダ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コンテンツ プレースホルダ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 26"/>
          <p:cNvSpPr>
            <a:spLocks noGrp="1"/>
          </p:cNvSpPr>
          <p:nvPr>
            <p:ph type="dt" sz="half" idx="10"/>
          </p:nvPr>
        </p:nvSpPr>
        <p:spPr/>
        <p:txBody>
          <a:bodyPr/>
          <a:lstStyle>
            <a:lvl1pPr>
              <a:defRPr/>
            </a:lvl1pPr>
          </a:lstStyle>
          <a:p>
            <a:pPr>
              <a:defRPr/>
            </a:pPr>
            <a:fld id="{1FFD0318-7967-412C-B93B-9CF1EC4E3906}" type="datetimeFigureOut">
              <a:rPr lang="ja-JP" altLang="en-US"/>
              <a:pPr>
                <a:defRPr/>
              </a:pPr>
              <a:t>2012/9/6</a:t>
            </a:fld>
            <a:endParaRPr lang="ja-JP" altLang="en-US"/>
          </a:p>
        </p:txBody>
      </p:sp>
      <p:sp>
        <p:nvSpPr>
          <p:cNvPr id="8" name="フッター プレースホルダ 3"/>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15"/>
          <p:cNvSpPr>
            <a:spLocks noGrp="1"/>
          </p:cNvSpPr>
          <p:nvPr>
            <p:ph type="sldNum" sz="quarter" idx="12"/>
          </p:nvPr>
        </p:nvSpPr>
        <p:spPr/>
        <p:txBody>
          <a:bodyPr/>
          <a:lstStyle>
            <a:lvl1pPr>
              <a:defRPr/>
            </a:lvl1pPr>
          </a:lstStyle>
          <a:p>
            <a:pPr>
              <a:defRPr/>
            </a:pPr>
            <a:fld id="{30FC07F1-7926-4357-840D-17850C7B57CD}" type="slidenum">
              <a:rPr lang="ja-JP" altLang="en-US"/>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20040"/>
            <a:ext cx="7242048" cy="1143000"/>
          </a:xfrm>
        </p:spPr>
        <p:txBody>
          <a:bodyPr/>
          <a:lstStyle>
            <a:extLst/>
          </a:lstStyle>
          <a:p>
            <a:r>
              <a:rPr lang="ja-JP" altLang="en-US" smtClean="0"/>
              <a:t>マスタ タイトルの書式設定</a:t>
            </a:r>
            <a:endParaRPr lang="en-US"/>
          </a:p>
        </p:txBody>
      </p:sp>
      <p:sp>
        <p:nvSpPr>
          <p:cNvPr id="3" name="日付プレースホルダ 26"/>
          <p:cNvSpPr>
            <a:spLocks noGrp="1"/>
          </p:cNvSpPr>
          <p:nvPr>
            <p:ph type="dt" sz="half" idx="10"/>
          </p:nvPr>
        </p:nvSpPr>
        <p:spPr/>
        <p:txBody>
          <a:bodyPr/>
          <a:lstStyle>
            <a:lvl1pPr>
              <a:defRPr/>
            </a:lvl1pPr>
          </a:lstStyle>
          <a:p>
            <a:pPr>
              <a:defRPr/>
            </a:pPr>
            <a:fld id="{87B2B28D-448A-4D7F-A76F-BFCEFFD2D4C8}" type="datetimeFigureOut">
              <a:rPr lang="ja-JP" altLang="en-US"/>
              <a:pPr>
                <a:defRPr/>
              </a:pPr>
              <a:t>2012/9/6</a:t>
            </a:fld>
            <a:endParaRPr lang="ja-JP" altLang="en-US"/>
          </a:p>
        </p:txBody>
      </p:sp>
      <p:sp>
        <p:nvSpPr>
          <p:cNvPr id="4" name="フッター プレースホルダ 3"/>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15"/>
          <p:cNvSpPr>
            <a:spLocks noGrp="1"/>
          </p:cNvSpPr>
          <p:nvPr>
            <p:ph type="sldNum" sz="quarter" idx="12"/>
          </p:nvPr>
        </p:nvSpPr>
        <p:spPr/>
        <p:txBody>
          <a:bodyPr/>
          <a:lstStyle>
            <a:lvl1pPr>
              <a:defRPr/>
            </a:lvl1pPr>
          </a:lstStyle>
          <a:p>
            <a:pPr>
              <a:defRPr/>
            </a:pPr>
            <a:fld id="{25925D4C-B88C-40CC-A545-75CDC6D7E356}" type="slidenum">
              <a:rPr lang="ja-JP" altLang="en-US"/>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26"/>
          <p:cNvSpPr>
            <a:spLocks noGrp="1"/>
          </p:cNvSpPr>
          <p:nvPr>
            <p:ph type="dt" sz="half" idx="10"/>
          </p:nvPr>
        </p:nvSpPr>
        <p:spPr/>
        <p:txBody>
          <a:bodyPr/>
          <a:lstStyle>
            <a:lvl1pPr>
              <a:defRPr/>
            </a:lvl1pPr>
          </a:lstStyle>
          <a:p>
            <a:pPr>
              <a:defRPr/>
            </a:pPr>
            <a:fld id="{BAE2150E-724E-4EBD-810A-ACA9A614E8C5}" type="datetimeFigureOut">
              <a:rPr lang="ja-JP" altLang="en-US"/>
              <a:pPr>
                <a:defRPr/>
              </a:pPr>
              <a:t>2012/9/6</a:t>
            </a:fld>
            <a:endParaRPr lang="ja-JP" altLang="en-US"/>
          </a:p>
        </p:txBody>
      </p:sp>
      <p:sp>
        <p:nvSpPr>
          <p:cNvPr id="3" name="フッター プレースホルダ 3"/>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15"/>
          <p:cNvSpPr>
            <a:spLocks noGrp="1"/>
          </p:cNvSpPr>
          <p:nvPr>
            <p:ph type="sldNum" sz="quarter" idx="12"/>
          </p:nvPr>
        </p:nvSpPr>
        <p:spPr/>
        <p:txBody>
          <a:bodyPr/>
          <a:lstStyle>
            <a:lvl1pPr>
              <a:defRPr/>
            </a:lvl1pPr>
          </a:lstStyle>
          <a:p>
            <a:pPr>
              <a:defRPr/>
            </a:pPr>
            <a:fld id="{D24DEFEC-F6C4-4DB3-826B-994234EC3F76}"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ja-JP" altLang="en-US" smtClean="0"/>
              <a:t>マスタ タイトルの書式設定</a:t>
            </a:r>
            <a:endParaRPr lang="en-US"/>
          </a:p>
        </p:txBody>
      </p:sp>
      <p:sp>
        <p:nvSpPr>
          <p:cNvPr id="3" name="テキスト プレースホルダ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ja-JP" altLang="en-US" smtClean="0"/>
              <a:t>マスタ テキストの書式設定</a:t>
            </a:r>
          </a:p>
        </p:txBody>
      </p:sp>
      <p:sp>
        <p:nvSpPr>
          <p:cNvPr id="4" name="コンテンツ プレースホルダ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26"/>
          <p:cNvSpPr>
            <a:spLocks noGrp="1"/>
          </p:cNvSpPr>
          <p:nvPr>
            <p:ph type="dt" sz="half" idx="10"/>
          </p:nvPr>
        </p:nvSpPr>
        <p:spPr/>
        <p:txBody>
          <a:bodyPr/>
          <a:lstStyle>
            <a:lvl1pPr>
              <a:defRPr/>
            </a:lvl1pPr>
          </a:lstStyle>
          <a:p>
            <a:pPr>
              <a:defRPr/>
            </a:pPr>
            <a:fld id="{B8718F1E-6476-4FAF-ABD9-3AF952B39453}" type="datetimeFigureOut">
              <a:rPr lang="ja-JP" altLang="en-US"/>
              <a:pPr>
                <a:defRPr/>
              </a:pPr>
              <a:t>2012/9/6</a:t>
            </a:fld>
            <a:endParaRPr lang="ja-JP" altLang="en-US"/>
          </a:p>
        </p:txBody>
      </p:sp>
      <p:sp>
        <p:nvSpPr>
          <p:cNvPr id="6" name="フッター プレースホルダ 3"/>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15"/>
          <p:cNvSpPr>
            <a:spLocks noGrp="1"/>
          </p:cNvSpPr>
          <p:nvPr>
            <p:ph type="sldNum" sz="quarter" idx="12"/>
          </p:nvPr>
        </p:nvSpPr>
        <p:spPr/>
        <p:txBody>
          <a:bodyPr/>
          <a:lstStyle>
            <a:lvl1pPr>
              <a:defRPr/>
            </a:lvl1pPr>
          </a:lstStyle>
          <a:p>
            <a:pPr>
              <a:defRPr/>
            </a:pPr>
            <a:fld id="{74F43B18-D0BD-42F4-9A9E-81B039729172}" type="slidenum">
              <a:rPr lang="ja-JP" altLang="en-US"/>
              <a:pPr>
                <a:defRPr/>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2"/>
      </p:bgRef>
    </p:bg>
    <p:spTree>
      <p:nvGrpSpPr>
        <p:cNvPr id="1" name=""/>
        <p:cNvGrpSpPr/>
        <p:nvPr/>
      </p:nvGrpSpPr>
      <p:grpSpPr>
        <a:xfrm>
          <a:off x="0" y="0"/>
          <a:ext cx="0" cy="0"/>
          <a:chOff x="0" y="0"/>
          <a:chExt cx="0" cy="0"/>
        </a:xfrm>
      </p:grpSpPr>
      <p:sp>
        <p:nvSpPr>
          <p:cNvPr id="5" name="正方形/長方形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
        <p:nvSpPr>
          <p:cNvPr id="6" name="正方形/長方形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ja-JP" altLang="en-US" smtClean="0"/>
              <a:t>マスタ タイトルの書式設定</a:t>
            </a:r>
            <a:endParaRPr lang="en-US" dirty="0"/>
          </a:p>
        </p:txBody>
      </p:sp>
      <p:sp>
        <p:nvSpPr>
          <p:cNvPr id="4" name="テキスト プレースホルダ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ja-JP" altLang="en-US" smtClean="0"/>
              <a:t>マスタ テキストの書式設定</a:t>
            </a:r>
          </a:p>
        </p:txBody>
      </p:sp>
      <p:sp>
        <p:nvSpPr>
          <p:cNvPr id="10" name="図プレースホルダ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ja-JP" altLang="en-US" noProof="0" smtClean="0"/>
              <a:t>アイコンをクリックして図を追加</a:t>
            </a:r>
            <a:endParaRPr lang="en-US" noProof="0" dirty="0"/>
          </a:p>
        </p:txBody>
      </p:sp>
      <p:sp>
        <p:nvSpPr>
          <p:cNvPr id="7" name="日付プレースホルダ 4"/>
          <p:cNvSpPr>
            <a:spLocks noGrp="1"/>
          </p:cNvSpPr>
          <p:nvPr>
            <p:ph type="dt" sz="half" idx="10"/>
          </p:nvPr>
        </p:nvSpPr>
        <p:spPr/>
        <p:txBody>
          <a:bodyPr/>
          <a:lstStyle>
            <a:lvl1pPr>
              <a:defRPr/>
            </a:lvl1pPr>
            <a:extLst/>
          </a:lstStyle>
          <a:p>
            <a:pPr>
              <a:defRPr/>
            </a:pPr>
            <a:fld id="{3D6AC23F-B25E-4E05-93DB-C8F241770826}" type="datetimeFigureOut">
              <a:rPr lang="ja-JP" altLang="en-US"/>
              <a:pPr>
                <a:defRPr/>
              </a:pPr>
              <a:t>2012/9/6</a:t>
            </a:fld>
            <a:endParaRPr lang="ja-JP" altLang="en-US"/>
          </a:p>
        </p:txBody>
      </p:sp>
      <p:sp>
        <p:nvSpPr>
          <p:cNvPr id="8" name="フッター プレースホルダ 5"/>
          <p:cNvSpPr>
            <a:spLocks noGrp="1"/>
          </p:cNvSpPr>
          <p:nvPr>
            <p:ph type="ftr" sz="quarter" idx="11"/>
          </p:nvPr>
        </p:nvSpPr>
        <p:spPr/>
        <p:txBody>
          <a:bodyPr/>
          <a:lstStyle>
            <a:lvl1pPr>
              <a:defRPr/>
            </a:lvl1pPr>
            <a:extLst/>
          </a:lstStyle>
          <a:p>
            <a:pPr>
              <a:defRPr/>
            </a:pPr>
            <a:endParaRPr lang="ja-JP" altLang="en-US"/>
          </a:p>
        </p:txBody>
      </p:sp>
      <p:sp>
        <p:nvSpPr>
          <p:cNvPr id="9" name="スライド番号プレースホルダ 6"/>
          <p:cNvSpPr>
            <a:spLocks noGrp="1"/>
          </p:cNvSpPr>
          <p:nvPr>
            <p:ph type="sldNum" sz="quarter" idx="12"/>
          </p:nvPr>
        </p:nvSpPr>
        <p:spPr/>
        <p:txBody>
          <a:bodyPr/>
          <a:lstStyle>
            <a:lvl1pPr>
              <a:defRPr/>
            </a:lvl1pPr>
            <a:extLst/>
          </a:lstStyle>
          <a:p>
            <a:pPr>
              <a:defRPr/>
            </a:pPr>
            <a:fld id="{67BF2B2B-415E-48FF-8B2D-6FBC02F80478}" type="slidenum">
              <a:rPr lang="ja-JP" altLang="en-US"/>
              <a:pPr>
                <a:defRPr/>
              </a:pPr>
              <a:t>&lt;#&gt;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正方形/長方形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kumimoji="0" lang="en-US"/>
          </a:p>
        </p:txBody>
      </p:sp>
      <p:sp>
        <p:nvSpPr>
          <p:cNvPr id="3" name="タイトル プレースホルダ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ja-JP" altLang="en-US" smtClean="0"/>
              <a:t>マスタ タイトルの書式設定</a:t>
            </a:r>
            <a:endParaRPr lang="en-US"/>
          </a:p>
        </p:txBody>
      </p:sp>
      <p:sp>
        <p:nvSpPr>
          <p:cNvPr id="1030" name="テキスト プレースホルダ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27" name="日付プレースホルダ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1" sz="1000">
                <a:solidFill>
                  <a:schemeClr val="tx2"/>
                </a:solidFill>
                <a:latin typeface="+mn-lt"/>
                <a:ea typeface="+mn-ea"/>
              </a:defRPr>
            </a:lvl1pPr>
            <a:extLst/>
          </a:lstStyle>
          <a:p>
            <a:pPr>
              <a:defRPr/>
            </a:pPr>
            <a:fld id="{E6F0E56E-F13D-4797-93F0-682A7DBDE95D}" type="datetimeFigureOut">
              <a:rPr lang="ja-JP" altLang="en-US"/>
              <a:pPr>
                <a:defRPr/>
              </a:pPr>
              <a:t>2012/9/6</a:t>
            </a:fld>
            <a:endParaRPr lang="ja-JP" altLang="en-US"/>
          </a:p>
        </p:txBody>
      </p:sp>
      <p:sp>
        <p:nvSpPr>
          <p:cNvPr id="4" name="フッター プレースホルダ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1" sz="1000">
                <a:solidFill>
                  <a:schemeClr val="tx2"/>
                </a:solidFill>
                <a:latin typeface="+mn-lt"/>
                <a:ea typeface="+mn-ea"/>
              </a:defRPr>
            </a:lvl1pPr>
            <a:extLst/>
          </a:lstStyle>
          <a:p>
            <a:pPr>
              <a:defRPr/>
            </a:pPr>
            <a:endParaRPr lang="ja-JP" altLang="en-US"/>
          </a:p>
        </p:txBody>
      </p:sp>
      <p:sp>
        <p:nvSpPr>
          <p:cNvPr id="16" name="スライド番号プレースホルダ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1" sz="1100">
                <a:solidFill>
                  <a:schemeClr val="tx2"/>
                </a:solidFill>
                <a:latin typeface="+mn-lt"/>
                <a:ea typeface="+mn-ea"/>
              </a:defRPr>
            </a:lvl1pPr>
            <a:extLst/>
          </a:lstStyle>
          <a:p>
            <a:pPr>
              <a:defRPr/>
            </a:pPr>
            <a:fld id="{8271FC6E-1BC6-44B4-9B2C-16CB0663385B}"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3806" r:id="rId1"/>
    <p:sldLayoutId id="2147483799" r:id="rId2"/>
    <p:sldLayoutId id="2147483807" r:id="rId3"/>
    <p:sldLayoutId id="2147483800" r:id="rId4"/>
    <p:sldLayoutId id="2147483801" r:id="rId5"/>
    <p:sldLayoutId id="2147483802" r:id="rId6"/>
    <p:sldLayoutId id="2147483803" r:id="rId7"/>
    <p:sldLayoutId id="2147483804" r:id="rId8"/>
    <p:sldLayoutId id="2147483808" r:id="rId9"/>
    <p:sldLayoutId id="2147483805" r:id="rId10"/>
    <p:sldLayoutId id="2147483809" r:id="rId11"/>
    <p:sldLayoutId id="2147483810" r:id="rId12"/>
  </p:sldLayoutIdLst>
  <p:txStyles>
    <p:titleStyle>
      <a:lvl1pPr algn="l" rtl="0" eaLnBrk="0" fontAlgn="base" hangingPunct="0">
        <a:spcBef>
          <a:spcPct val="0"/>
        </a:spcBef>
        <a:spcAft>
          <a:spcPct val="0"/>
        </a:spcAft>
        <a:defRPr kumimoji="1"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kumimoji="1" sz="3800" b="1">
          <a:solidFill>
            <a:schemeClr val="tx1"/>
          </a:solidFill>
          <a:latin typeface="Trebuchet MS" pitchFamily="34" charset="0"/>
          <a:ea typeface="HG丸ｺﾞｼｯｸM-PRO" pitchFamily="50" charset="-128"/>
        </a:defRPr>
      </a:lvl2pPr>
      <a:lvl3pPr algn="l" rtl="0" eaLnBrk="0" fontAlgn="base" hangingPunct="0">
        <a:spcBef>
          <a:spcPct val="0"/>
        </a:spcBef>
        <a:spcAft>
          <a:spcPct val="0"/>
        </a:spcAft>
        <a:defRPr kumimoji="1" sz="3800" b="1">
          <a:solidFill>
            <a:schemeClr val="tx1"/>
          </a:solidFill>
          <a:latin typeface="Trebuchet MS" pitchFamily="34" charset="0"/>
          <a:ea typeface="HG丸ｺﾞｼｯｸM-PRO" pitchFamily="50" charset="-128"/>
        </a:defRPr>
      </a:lvl3pPr>
      <a:lvl4pPr algn="l" rtl="0" eaLnBrk="0" fontAlgn="base" hangingPunct="0">
        <a:spcBef>
          <a:spcPct val="0"/>
        </a:spcBef>
        <a:spcAft>
          <a:spcPct val="0"/>
        </a:spcAft>
        <a:defRPr kumimoji="1" sz="3800" b="1">
          <a:solidFill>
            <a:schemeClr val="tx1"/>
          </a:solidFill>
          <a:latin typeface="Trebuchet MS" pitchFamily="34" charset="0"/>
          <a:ea typeface="HG丸ｺﾞｼｯｸM-PRO" pitchFamily="50" charset="-128"/>
        </a:defRPr>
      </a:lvl4pPr>
      <a:lvl5pPr algn="l" rtl="0" eaLnBrk="0" fontAlgn="base" hangingPunct="0">
        <a:spcBef>
          <a:spcPct val="0"/>
        </a:spcBef>
        <a:spcAft>
          <a:spcPct val="0"/>
        </a:spcAft>
        <a:defRPr kumimoji="1" sz="3800" b="1">
          <a:solidFill>
            <a:schemeClr val="tx1"/>
          </a:solidFill>
          <a:latin typeface="Trebuchet MS" pitchFamily="34" charset="0"/>
          <a:ea typeface="HG丸ｺﾞｼｯｸM-PRO" pitchFamily="50" charset="-128"/>
        </a:defRPr>
      </a:lvl5pPr>
      <a:lvl6pPr marL="457200" algn="l" rtl="0" fontAlgn="base">
        <a:spcBef>
          <a:spcPct val="0"/>
        </a:spcBef>
        <a:spcAft>
          <a:spcPct val="0"/>
        </a:spcAft>
        <a:defRPr kumimoji="1" sz="3800" b="1">
          <a:solidFill>
            <a:schemeClr val="tx1"/>
          </a:solidFill>
          <a:latin typeface="Trebuchet MS" pitchFamily="34" charset="0"/>
          <a:ea typeface="HG丸ｺﾞｼｯｸM-PRO" pitchFamily="50" charset="-128"/>
        </a:defRPr>
      </a:lvl6pPr>
      <a:lvl7pPr marL="914400" algn="l" rtl="0" fontAlgn="base">
        <a:spcBef>
          <a:spcPct val="0"/>
        </a:spcBef>
        <a:spcAft>
          <a:spcPct val="0"/>
        </a:spcAft>
        <a:defRPr kumimoji="1" sz="3800" b="1">
          <a:solidFill>
            <a:schemeClr val="tx1"/>
          </a:solidFill>
          <a:latin typeface="Trebuchet MS" pitchFamily="34" charset="0"/>
          <a:ea typeface="HG丸ｺﾞｼｯｸM-PRO" pitchFamily="50" charset="-128"/>
        </a:defRPr>
      </a:lvl7pPr>
      <a:lvl8pPr marL="1371600" algn="l" rtl="0" fontAlgn="base">
        <a:spcBef>
          <a:spcPct val="0"/>
        </a:spcBef>
        <a:spcAft>
          <a:spcPct val="0"/>
        </a:spcAft>
        <a:defRPr kumimoji="1" sz="3800" b="1">
          <a:solidFill>
            <a:schemeClr val="tx1"/>
          </a:solidFill>
          <a:latin typeface="Trebuchet MS" pitchFamily="34" charset="0"/>
          <a:ea typeface="HG丸ｺﾞｼｯｸM-PRO" pitchFamily="50" charset="-128"/>
        </a:defRPr>
      </a:lvl8pPr>
      <a:lvl9pPr marL="1828800" algn="l" rtl="0" fontAlgn="base">
        <a:spcBef>
          <a:spcPct val="0"/>
        </a:spcBef>
        <a:spcAft>
          <a:spcPct val="0"/>
        </a:spcAft>
        <a:defRPr kumimoji="1" sz="3800" b="1">
          <a:solidFill>
            <a:schemeClr val="tx1"/>
          </a:solidFill>
          <a:latin typeface="Trebuchet MS" pitchFamily="34" charset="0"/>
          <a:ea typeface="HG丸ｺﾞｼｯｸM-PRO" pitchFamily="50" charset="-128"/>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kumimoji="1"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kumimoji="1"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kumimoji="1"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kumimoji="1"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umimoji="1"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1"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1"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1"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1" sz="14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683568" y="3429000"/>
            <a:ext cx="7558608" cy="1470025"/>
          </a:xfrm>
        </p:spPr>
        <p:txBody>
          <a:bodyPr>
            <a:normAutofit fontScale="90000"/>
          </a:bodyPr>
          <a:lstStyle/>
          <a:p>
            <a:pPr algn="ctr"/>
            <a:r>
              <a:rPr lang="en-US" altLang="ja-JP" sz="4000" dirty="0" smtClean="0">
                <a:solidFill>
                  <a:srgbClr val="00B050"/>
                </a:solidFill>
              </a:rPr>
              <a:t/>
            </a:r>
            <a:br>
              <a:rPr lang="en-US" altLang="ja-JP" sz="4000" dirty="0" smtClean="0">
                <a:solidFill>
                  <a:srgbClr val="00B050"/>
                </a:solidFill>
              </a:rPr>
            </a:br>
            <a:r>
              <a:rPr lang="ja-JP" altLang="ja-JP" sz="4400" dirty="0" smtClean="0">
                <a:solidFill>
                  <a:srgbClr val="C00000"/>
                </a:solidFill>
              </a:rPr>
              <a:t>創造性を教育する</a:t>
            </a:r>
            <a:r>
              <a:rPr lang="en-US" altLang="ja-JP" sz="4400" dirty="0" smtClean="0">
                <a:solidFill>
                  <a:srgbClr val="C00000"/>
                </a:solidFill>
              </a:rPr>
              <a:t/>
            </a:r>
            <a:br>
              <a:rPr lang="en-US" altLang="ja-JP" sz="4400" dirty="0" smtClean="0">
                <a:solidFill>
                  <a:srgbClr val="C00000"/>
                </a:solidFill>
              </a:rPr>
            </a:br>
            <a:r>
              <a:rPr lang="ja-JP" altLang="en-US" dirty="0" smtClean="0">
                <a:solidFill>
                  <a:srgbClr val="C00000"/>
                </a:solidFill>
              </a:rPr>
              <a:t/>
            </a:r>
            <a:br>
              <a:rPr lang="ja-JP" altLang="en-US" dirty="0" smtClean="0">
                <a:solidFill>
                  <a:srgbClr val="C00000"/>
                </a:solidFill>
              </a:rPr>
            </a:br>
            <a:r>
              <a:rPr lang="en-US" altLang="ja-JP" sz="2200" dirty="0" smtClean="0">
                <a:solidFill>
                  <a:srgbClr val="C00000"/>
                </a:solidFill>
              </a:rPr>
              <a:t>- </a:t>
            </a:r>
            <a:r>
              <a:rPr lang="ja-JP" altLang="ja-JP" sz="2200" dirty="0" smtClean="0">
                <a:solidFill>
                  <a:srgbClr val="C00000"/>
                </a:solidFill>
              </a:rPr>
              <a:t>創造技法普及の土台作り</a:t>
            </a:r>
            <a:r>
              <a:rPr lang="ja-JP" altLang="en-US" sz="2200" dirty="0" smtClean="0">
                <a:solidFill>
                  <a:srgbClr val="C00000"/>
                </a:solidFill>
              </a:rPr>
              <a:t> </a:t>
            </a:r>
            <a:r>
              <a:rPr lang="en-US" altLang="ja-JP" sz="2200" dirty="0" smtClean="0">
                <a:solidFill>
                  <a:srgbClr val="C00000"/>
                </a:solidFill>
              </a:rPr>
              <a:t>–</a:t>
            </a:r>
            <a:r>
              <a:rPr lang="en-US" altLang="ja-JP" dirty="0" smtClean="0"/>
              <a:t/>
            </a:r>
            <a:br>
              <a:rPr lang="en-US" altLang="ja-JP" dirty="0" smtClean="0"/>
            </a:br>
            <a:r>
              <a:rPr lang="en-US" altLang="ja-JP" dirty="0" smtClean="0"/>
              <a:t> </a:t>
            </a:r>
            <a:r>
              <a:rPr lang="ja-JP" altLang="ja-JP" dirty="0" smtClean="0"/>
              <a:t/>
            </a:r>
            <a:br>
              <a:rPr lang="ja-JP" altLang="ja-JP" dirty="0" smtClean="0"/>
            </a:br>
            <a:r>
              <a:rPr lang="ja-JP" altLang="ja-JP" sz="2200" dirty="0" smtClean="0">
                <a:solidFill>
                  <a:srgbClr val="FFC000"/>
                </a:solidFill>
              </a:rPr>
              <a:t>弓 野 憲 一</a:t>
            </a:r>
            <a:r>
              <a:rPr lang="en-US" altLang="ja-JP" sz="2200" dirty="0" smtClean="0"/>
              <a:t/>
            </a:r>
            <a:br>
              <a:rPr lang="en-US" altLang="ja-JP" sz="2200" dirty="0" smtClean="0"/>
            </a:br>
            <a:r>
              <a:rPr lang="ja-JP" altLang="ja-JP" sz="2200" dirty="0" smtClean="0"/>
              <a:t/>
            </a:r>
            <a:br>
              <a:rPr lang="ja-JP" altLang="ja-JP" sz="2200" dirty="0" smtClean="0"/>
            </a:br>
            <a:r>
              <a:rPr lang="en-US" altLang="ja-JP" sz="2200" dirty="0" smtClean="0"/>
              <a:t>(</a:t>
            </a:r>
            <a:r>
              <a:rPr lang="ja-JP" altLang="ja-JP" sz="2200" dirty="0" smtClean="0">
                <a:solidFill>
                  <a:srgbClr val="00B050"/>
                </a:solidFill>
              </a:rPr>
              <a:t>日本創造学会会長・静岡大学名誉教授</a:t>
            </a:r>
            <a:r>
              <a:rPr lang="en-US" altLang="ja-JP" sz="2200" dirty="0" smtClean="0">
                <a:solidFill>
                  <a:srgbClr val="00B050"/>
                </a:solidFill>
              </a:rPr>
              <a:t>)</a:t>
            </a:r>
            <a:r>
              <a:rPr lang="ja-JP" altLang="ja-JP" dirty="0" smtClean="0">
                <a:solidFill>
                  <a:srgbClr val="00B050"/>
                </a:solidFill>
              </a:rPr>
              <a:t/>
            </a:r>
            <a:br>
              <a:rPr lang="ja-JP" altLang="ja-JP" dirty="0" smtClean="0">
                <a:solidFill>
                  <a:srgbClr val="00B050"/>
                </a:solidFill>
              </a:rPr>
            </a:br>
            <a:endParaRPr lang="ja-JP" altLang="en-US" dirty="0">
              <a:solidFill>
                <a:srgbClr val="00B05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学びと知能 </a:t>
            </a:r>
            <a:br>
              <a:rPr lang="ja-JP" altLang="en-US" dirty="0" smtClean="0"/>
            </a:br>
            <a:endParaRPr kumimoji="1" lang="ja-JP" altLang="en-US" dirty="0"/>
          </a:p>
        </p:txBody>
      </p:sp>
      <p:sp>
        <p:nvSpPr>
          <p:cNvPr id="3" name="コンテンツ プレースホルダ 2"/>
          <p:cNvSpPr>
            <a:spLocks noGrp="1"/>
          </p:cNvSpPr>
          <p:nvPr>
            <p:ph idx="1"/>
          </p:nvPr>
        </p:nvSpPr>
        <p:spPr>
          <a:xfrm>
            <a:off x="457200" y="1609725"/>
            <a:ext cx="7571184" cy="4846638"/>
          </a:xfrm>
        </p:spPr>
        <p:txBody>
          <a:bodyPr/>
          <a:lstStyle/>
          <a:p>
            <a:r>
              <a:rPr lang="ja-JP" altLang="en-US" dirty="0" smtClean="0"/>
              <a:t>日本の教育では「学び」が強調される。学びの語源は「まねる」あるという。まねるためには、まねるためのモデルや手本が必要とされる。学校教育におけるモデルや手本は、教科書、学説、教師の行動や価値観等であろう。</a:t>
            </a:r>
          </a:p>
          <a:p>
            <a:endParaRPr lang="ja-JP" altLang="en-US" dirty="0" smtClean="0"/>
          </a:p>
          <a:p>
            <a:r>
              <a:rPr lang="ja-JP" altLang="en-US" dirty="0" smtClean="0"/>
              <a:t>学びの中心にある知的能力は「</a:t>
            </a:r>
            <a:r>
              <a:rPr lang="ja-JP" altLang="en-US" dirty="0" smtClean="0">
                <a:solidFill>
                  <a:srgbClr val="FF0000"/>
                </a:solidFill>
              </a:rPr>
              <a:t>知能」</a:t>
            </a:r>
            <a:r>
              <a:rPr lang="ja-JP" altLang="en-US" dirty="0" smtClean="0"/>
              <a:t>である。日本の教育の主流である、教科書の理解・記憶・再生が中心の学習の高さと速さは、「知能」と密接に関係することが実証されている。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創りと創造性</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創りには「私</a:t>
            </a:r>
            <a:r>
              <a:rPr lang="en-US" altLang="ja-JP" dirty="0" smtClean="0"/>
              <a:t>:</a:t>
            </a:r>
            <a:r>
              <a:rPr lang="ja-JP" altLang="en-US" dirty="0" smtClean="0"/>
              <a:t>自己」が深くかかわる。「私の意見」「私の考え」「私の表現」「私らしいもの」等々である。 </a:t>
            </a:r>
          </a:p>
          <a:p>
            <a:r>
              <a:rPr lang="ja-JP" altLang="en-US" dirty="0" smtClean="0"/>
              <a:t>創りを奨励する中で出現する、その子の最も優れた所産が、</a:t>
            </a:r>
            <a:r>
              <a:rPr lang="ja-JP" altLang="en-US" dirty="0" smtClean="0">
                <a:solidFill>
                  <a:srgbClr val="FF0000"/>
                </a:solidFill>
              </a:rPr>
              <a:t>その子の創造性</a:t>
            </a:r>
            <a:r>
              <a:rPr lang="ja-JP" altLang="en-US" dirty="0" smtClean="0"/>
              <a:t>に当たる。</a:t>
            </a:r>
          </a:p>
          <a:p>
            <a:r>
              <a:rPr lang="ja-JP" altLang="en-US" dirty="0" smtClean="0"/>
              <a:t>「ほめる」ことで、創りの中でその子のもっている創造性を伸ばすことが可能になる。</a:t>
            </a:r>
            <a:endParaRPr lang="en-US" altLang="ja-JP" dirty="0" smtClean="0"/>
          </a:p>
          <a:p>
            <a:r>
              <a:rPr lang="ja-JP" altLang="en-US" dirty="0" smtClean="0"/>
              <a:t>創りは</a:t>
            </a:r>
            <a:r>
              <a:rPr lang="ja-JP" altLang="en-US" dirty="0" smtClean="0">
                <a:solidFill>
                  <a:srgbClr val="FF0000"/>
                </a:solidFill>
              </a:rPr>
              <a:t>多くの失敗と試行錯誤</a:t>
            </a:r>
            <a:r>
              <a:rPr lang="ja-JP" altLang="en-US" dirty="0" smtClean="0"/>
              <a:t>を必要とする。</a:t>
            </a:r>
          </a:p>
          <a:p>
            <a:r>
              <a:rPr lang="ja-JP" altLang="en-US" dirty="0" smtClean="0"/>
              <a:t>間違いを受け入れて、ねばり強く問題解決を励ます必要がある。 </a:t>
            </a:r>
            <a:endParaRPr kumimoji="1" lang="ja-JP"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lang="en-US" altLang="ja-JP" dirty="0" smtClean="0"/>
              <a:t/>
            </a:r>
            <a:br>
              <a:rPr lang="en-US" altLang="ja-JP" dirty="0" smtClean="0"/>
            </a:br>
            <a:r>
              <a:rPr lang="ja-JP" altLang="ja-JP" sz="3600" dirty="0" err="1" smtClean="0"/>
              <a:t>しかるの</a:t>
            </a:r>
            <a:r>
              <a:rPr lang="ja-JP" altLang="ja-JP" sz="3600" dirty="0" smtClean="0"/>
              <a:t>心理的意味</a:t>
            </a:r>
            <a:endParaRPr kumimoji="1" lang="ja-JP" altLang="en-US" sz="3600" dirty="0"/>
          </a:p>
        </p:txBody>
      </p:sp>
      <p:sp>
        <p:nvSpPr>
          <p:cNvPr id="3" name="コンテンツ プレースホルダ 2"/>
          <p:cNvSpPr>
            <a:spLocks noGrp="1"/>
          </p:cNvSpPr>
          <p:nvPr>
            <p:ph idx="1"/>
          </p:nvPr>
        </p:nvSpPr>
        <p:spPr/>
        <p:txBody>
          <a:bodyPr/>
          <a:lstStyle/>
          <a:p>
            <a:r>
              <a:rPr lang="ja-JP" altLang="ja-JP" dirty="0" smtClean="0">
                <a:solidFill>
                  <a:srgbClr val="00B0F0"/>
                </a:solidFill>
              </a:rPr>
              <a:t>しかる</a:t>
            </a:r>
            <a:r>
              <a:rPr lang="ja-JP" altLang="ja-JP" dirty="0" smtClean="0"/>
              <a:t>という行為は、</a:t>
            </a:r>
            <a:endParaRPr lang="en-US" altLang="ja-JP" dirty="0" smtClean="0"/>
          </a:p>
          <a:p>
            <a:r>
              <a:rPr lang="ja-JP" altLang="ja-JP" dirty="0" smtClean="0"/>
              <a:t>①あなたのやっていることは</a:t>
            </a:r>
            <a:r>
              <a:rPr lang="ja-JP" altLang="ja-JP" dirty="0" smtClean="0">
                <a:solidFill>
                  <a:srgbClr val="00B050"/>
                </a:solidFill>
              </a:rPr>
              <a:t>間違っている</a:t>
            </a:r>
            <a:r>
              <a:rPr lang="ja-JP" altLang="ja-JP" dirty="0" smtClean="0"/>
              <a:t>。私のもっている「正しいモデル」に照らすと、あなたのやっていることは</a:t>
            </a:r>
            <a:r>
              <a:rPr lang="ja-JP" altLang="ja-JP" dirty="0" smtClean="0">
                <a:solidFill>
                  <a:srgbClr val="00B050"/>
                </a:solidFill>
              </a:rPr>
              <a:t>おかしい</a:t>
            </a:r>
            <a:r>
              <a:rPr lang="ja-JP" altLang="ja-JP" dirty="0" smtClean="0"/>
              <a:t>。</a:t>
            </a:r>
            <a:endParaRPr lang="en-US" altLang="ja-JP" dirty="0" smtClean="0"/>
          </a:p>
          <a:p>
            <a:r>
              <a:rPr lang="ja-JP" altLang="ja-JP" dirty="0" smtClean="0"/>
              <a:t>②私はあなたの間違った行動を</a:t>
            </a:r>
            <a:r>
              <a:rPr lang="ja-JP" altLang="ja-JP" dirty="0" smtClean="0">
                <a:solidFill>
                  <a:srgbClr val="00B050"/>
                </a:solidFill>
              </a:rPr>
              <a:t>正したい</a:t>
            </a:r>
            <a:r>
              <a:rPr lang="ja-JP" altLang="ja-JP" dirty="0" smtClean="0"/>
              <a:t>、あるいは</a:t>
            </a:r>
            <a:r>
              <a:rPr lang="ja-JP" altLang="ja-JP" dirty="0" smtClean="0">
                <a:solidFill>
                  <a:srgbClr val="00B050"/>
                </a:solidFill>
              </a:rPr>
              <a:t>禁止したい</a:t>
            </a:r>
            <a:r>
              <a:rPr lang="ja-JP" altLang="ja-JP" dirty="0" smtClean="0"/>
              <a:t>。</a:t>
            </a:r>
            <a:endParaRPr lang="en-US" altLang="ja-JP" dirty="0" smtClean="0"/>
          </a:p>
          <a:p>
            <a:r>
              <a:rPr lang="ja-JP" altLang="ja-JP" dirty="0" smtClean="0"/>
              <a:t>③私が「教える人」であって、あなたは未熟な「学ぶ人」であるという社会的な上下関係の上に成り立っている。さらに</a:t>
            </a:r>
            <a:endParaRPr lang="en-US" altLang="ja-JP" dirty="0" smtClean="0"/>
          </a:p>
          <a:p>
            <a:r>
              <a:rPr lang="ja-JP" altLang="ja-JP" dirty="0" smtClean="0"/>
              <a:t>④感情に訴えて、目標に向けてがんばらせる、という意味合いも含んでいる。</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dirty="0" smtClean="0"/>
              <a:t>「しかる」に際して注意</a:t>
            </a:r>
            <a:r>
              <a:rPr lang="en-US" altLang="ja-JP" dirty="0" smtClean="0"/>
              <a:t>:</a:t>
            </a:r>
            <a:br>
              <a:rPr lang="en-US" altLang="ja-JP" dirty="0" smtClean="0"/>
            </a:br>
            <a:endParaRPr kumimoji="1" lang="ja-JP" altLang="en-US" dirty="0"/>
          </a:p>
        </p:txBody>
      </p:sp>
      <p:sp>
        <p:nvSpPr>
          <p:cNvPr id="3" name="コンテンツ プレースホルダ 2"/>
          <p:cNvSpPr>
            <a:spLocks noGrp="1"/>
          </p:cNvSpPr>
          <p:nvPr>
            <p:ph idx="1"/>
          </p:nvPr>
        </p:nvSpPr>
        <p:spPr>
          <a:xfrm>
            <a:off x="251520" y="1609725"/>
            <a:ext cx="8352928" cy="4846638"/>
          </a:xfrm>
        </p:spPr>
        <p:txBody>
          <a:bodyPr/>
          <a:lstStyle/>
          <a:p>
            <a:r>
              <a:rPr lang="ja-JP" altLang="en-US" dirty="0" smtClean="0"/>
              <a:t>①</a:t>
            </a:r>
            <a:r>
              <a:rPr lang="ja-JP" altLang="ja-JP" dirty="0" smtClean="0"/>
              <a:t>しかるは、強い否定的感情を伴う</a:t>
            </a:r>
            <a:endParaRPr lang="en-US" altLang="ja-JP" dirty="0" smtClean="0"/>
          </a:p>
          <a:p>
            <a:r>
              <a:rPr lang="ja-JP" altLang="en-US" dirty="0" smtClean="0"/>
              <a:t>②</a:t>
            </a:r>
            <a:r>
              <a:rPr lang="ja-JP" altLang="ja-JP" dirty="0" smtClean="0"/>
              <a:t>自分の行為や意見が間違ったのか、あるいは年長の人の前で自分の意見を述べたことが悪いのか、</a:t>
            </a:r>
            <a:endParaRPr lang="ja-JP" altLang="en-US" dirty="0" smtClean="0"/>
          </a:p>
          <a:p>
            <a:r>
              <a:rPr lang="ja-JP" altLang="en-US" dirty="0" smtClean="0"/>
              <a:t>③</a:t>
            </a:r>
            <a:r>
              <a:rPr lang="ja-JP" altLang="ja-JP" dirty="0" smtClean="0"/>
              <a:t>さらには自分の人格に問題があって、それによってしかられたのかがはっきりとはわからない。</a:t>
            </a:r>
            <a:endParaRPr lang="ja-JP" altLang="en-US" dirty="0" smtClean="0"/>
          </a:p>
          <a:p>
            <a:r>
              <a:rPr lang="ja-JP" altLang="en-US" dirty="0" smtClean="0"/>
              <a:t>③</a:t>
            </a:r>
            <a:r>
              <a:rPr lang="ja-JP" altLang="ja-JP" dirty="0" smtClean="0"/>
              <a:t>子どもは強くしかられると、自尊感情を維持するために、それらの人のまえではもはや、自分らしさの表出とか、意見や議論を避けてしまうことがでてくるであろう。創造性の教育にとっては、非常にマイナスな点で</a:t>
            </a:r>
            <a:r>
              <a:rPr lang="ja-JP" altLang="ja-JP" dirty="0" err="1" smtClean="0"/>
              <a:t>あ</a:t>
            </a:r>
            <a:endParaRPr lang="ja-JP" altLang="en-US" dirty="0" smtClean="0"/>
          </a:p>
          <a:p>
            <a:r>
              <a:rPr lang="ja-JP" altLang="ja-JP" b="1" dirty="0" smtClean="0">
                <a:solidFill>
                  <a:srgbClr val="FF0000"/>
                </a:solidFill>
              </a:rPr>
              <a:t>なぜしかるかの理由を明確</a:t>
            </a:r>
            <a:r>
              <a:rPr lang="ja-JP" altLang="ja-JP" dirty="0" smtClean="0"/>
              <a:t>にして、これを行うことが望まれる。</a:t>
            </a:r>
          </a:p>
          <a:p>
            <a:endParaRPr lang="ja-JP" altLang="en-US" dirty="0" smtClean="0"/>
          </a:p>
          <a:p>
            <a:endParaRPr kumimoji="1" lang="ja-JP"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err="1" smtClean="0"/>
              <a:t>ほめるの</a:t>
            </a:r>
            <a:r>
              <a:rPr lang="ja-JP" altLang="ja-JP" dirty="0" smtClean="0"/>
              <a:t>心理的意味</a:t>
            </a:r>
            <a:endParaRPr kumimoji="1" lang="ja-JP" altLang="en-US" dirty="0"/>
          </a:p>
        </p:txBody>
      </p:sp>
      <p:sp>
        <p:nvSpPr>
          <p:cNvPr id="3" name="コンテンツ プレースホルダ 2"/>
          <p:cNvSpPr>
            <a:spLocks noGrp="1"/>
          </p:cNvSpPr>
          <p:nvPr>
            <p:ph idx="1"/>
          </p:nvPr>
        </p:nvSpPr>
        <p:spPr>
          <a:xfrm>
            <a:off x="457200" y="1609725"/>
            <a:ext cx="7427168" cy="4846638"/>
          </a:xfrm>
        </p:spPr>
        <p:txBody>
          <a:bodyPr/>
          <a:lstStyle/>
          <a:p>
            <a:r>
              <a:rPr lang="ja-JP" altLang="ja-JP" dirty="0" smtClean="0"/>
              <a:t>次にほめるについて考察しよう。</a:t>
            </a:r>
            <a:endParaRPr lang="en-US" altLang="ja-JP" dirty="0" smtClean="0"/>
          </a:p>
          <a:p>
            <a:r>
              <a:rPr lang="ja-JP" altLang="ja-JP" dirty="0" smtClean="0"/>
              <a:t>ほめる行為には</a:t>
            </a:r>
            <a:endParaRPr lang="en-US" altLang="ja-JP" dirty="0" smtClean="0"/>
          </a:p>
          <a:p>
            <a:r>
              <a:rPr lang="ja-JP" altLang="ja-JP" dirty="0" smtClean="0"/>
              <a:t>①あなたのやっていることは正しい。</a:t>
            </a:r>
            <a:endParaRPr lang="en-US" altLang="ja-JP" dirty="0" smtClean="0"/>
          </a:p>
          <a:p>
            <a:r>
              <a:rPr lang="ja-JP" altLang="ja-JP" dirty="0" smtClean="0"/>
              <a:t>②あなたのやっていることは優れている。</a:t>
            </a:r>
            <a:endParaRPr lang="en-US" altLang="ja-JP" dirty="0" smtClean="0"/>
          </a:p>
          <a:p>
            <a:r>
              <a:rPr lang="ja-JP" altLang="ja-JP" dirty="0" smtClean="0"/>
              <a:t>③いまやっていることをそのまま続けなさい。④私はあなたを認めている。</a:t>
            </a:r>
            <a:endParaRPr lang="en-US" altLang="ja-JP" dirty="0" smtClean="0"/>
          </a:p>
          <a:p>
            <a:r>
              <a:rPr lang="ja-JP" altLang="ja-JP" dirty="0" smtClean="0"/>
              <a:t>⑤私はあなたを賞賛している。</a:t>
            </a:r>
            <a:endParaRPr kumimoji="1"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err="1" smtClean="0"/>
              <a:t>ただすの</a:t>
            </a:r>
            <a:r>
              <a:rPr lang="ja-JP" altLang="ja-JP" dirty="0" smtClean="0"/>
              <a:t>心理的意味</a:t>
            </a:r>
            <a:endParaRPr kumimoji="1" lang="ja-JP" altLang="en-US" dirty="0"/>
          </a:p>
        </p:txBody>
      </p:sp>
      <p:sp>
        <p:nvSpPr>
          <p:cNvPr id="3" name="コンテンツ プレースホルダ 2"/>
          <p:cNvSpPr>
            <a:spLocks noGrp="1"/>
          </p:cNvSpPr>
          <p:nvPr>
            <p:ph idx="1"/>
          </p:nvPr>
        </p:nvSpPr>
        <p:spPr/>
        <p:txBody>
          <a:bodyPr/>
          <a:lstStyle/>
          <a:p>
            <a:r>
              <a:rPr lang="ja-JP" altLang="ja-JP" sz="2800" b="1" dirty="0" smtClean="0">
                <a:solidFill>
                  <a:srgbClr val="0070C0"/>
                </a:solidFill>
              </a:rPr>
              <a:t>しかるは</a:t>
            </a:r>
            <a:r>
              <a:rPr lang="ja-JP" altLang="ja-JP" dirty="0" smtClean="0"/>
              <a:t>、</a:t>
            </a:r>
            <a:r>
              <a:rPr lang="ja-JP" altLang="en-US" dirty="0" smtClean="0"/>
              <a:t>①</a:t>
            </a:r>
            <a:r>
              <a:rPr lang="ja-JP" altLang="ja-JP" dirty="0" smtClean="0"/>
              <a:t>「あなたのやっていることは間違っている」という情報の他に、</a:t>
            </a:r>
            <a:endParaRPr lang="ja-JP" altLang="en-US" dirty="0" smtClean="0"/>
          </a:p>
          <a:p>
            <a:r>
              <a:rPr lang="ja-JP" altLang="en-US" dirty="0" smtClean="0"/>
              <a:t>②</a:t>
            </a:r>
            <a:r>
              <a:rPr lang="ja-JP" altLang="ja-JP" dirty="0" smtClean="0"/>
              <a:t>「感情的な罰を与えることによってその行動をただ</a:t>
            </a:r>
            <a:r>
              <a:rPr lang="ja-JP" altLang="en-US" dirty="0" smtClean="0"/>
              <a:t>したい／禁止</a:t>
            </a:r>
            <a:r>
              <a:rPr lang="ja-JP" altLang="ja-JP" dirty="0" smtClean="0"/>
              <a:t>。</a:t>
            </a:r>
            <a:endParaRPr lang="ja-JP" altLang="en-US" dirty="0" smtClean="0"/>
          </a:p>
          <a:p>
            <a:r>
              <a:rPr lang="ja-JP" altLang="en-US" dirty="0" smtClean="0"/>
              <a:t>③</a:t>
            </a:r>
            <a:r>
              <a:rPr lang="ja-JP" altLang="ja-JP" dirty="0" smtClean="0"/>
              <a:t>「間違っているという情報のフィードバック」と「感情的な罰を与える」の二つに分け</a:t>
            </a:r>
            <a:r>
              <a:rPr lang="ja-JP" altLang="en-US" dirty="0" smtClean="0"/>
              <a:t>られ</a:t>
            </a:r>
            <a:r>
              <a:rPr lang="ja-JP" altLang="ja-JP" dirty="0" smtClean="0"/>
              <a:t>る。</a:t>
            </a:r>
            <a:endParaRPr lang="ja-JP" altLang="en-US" dirty="0" smtClean="0"/>
          </a:p>
          <a:p>
            <a:r>
              <a:rPr lang="ja-JP" altLang="ja-JP" dirty="0" smtClean="0"/>
              <a:t>すると、私たちは、「しかる」「ほめる」の間にもう一つ感情的な色合いを取り去った</a:t>
            </a:r>
            <a:endParaRPr lang="ja-JP" altLang="en-US" dirty="0" smtClean="0"/>
          </a:p>
          <a:p>
            <a:r>
              <a:rPr lang="ja-JP" altLang="en-US" dirty="0" smtClean="0"/>
              <a:t>④</a:t>
            </a:r>
            <a:r>
              <a:rPr lang="ja-JP" altLang="ja-JP" dirty="0" smtClean="0">
                <a:solidFill>
                  <a:srgbClr val="FF0000"/>
                </a:solidFill>
              </a:rPr>
              <a:t>「ただす」</a:t>
            </a:r>
            <a:r>
              <a:rPr lang="ja-JP" altLang="ja-JP" dirty="0" smtClean="0"/>
              <a:t>の段階があることに気づく。</a:t>
            </a:r>
            <a:endParaRPr lang="ja-JP" altLang="en-US" dirty="0" smtClean="0"/>
          </a:p>
          <a:p>
            <a:r>
              <a:rPr lang="ja-JP" altLang="en-US" dirty="0" smtClean="0"/>
              <a:t>⑤</a:t>
            </a:r>
            <a:r>
              <a:rPr lang="ja-JP" altLang="ja-JP" dirty="0" smtClean="0">
                <a:solidFill>
                  <a:srgbClr val="0070C0"/>
                </a:solidFill>
              </a:rPr>
              <a:t>子どもの個性や創造性を伸ばそうとする</a:t>
            </a:r>
            <a:r>
              <a:rPr lang="ja-JP" altLang="ja-JP" dirty="0" smtClean="0"/>
              <a:t>ときには、しかるは最小限にとどめ、この</a:t>
            </a:r>
            <a:r>
              <a:rPr lang="ja-JP" altLang="ja-JP" dirty="0" smtClean="0">
                <a:solidFill>
                  <a:srgbClr val="FF0000"/>
                </a:solidFill>
              </a:rPr>
              <a:t>ただす</a:t>
            </a:r>
            <a:r>
              <a:rPr lang="ja-JP" altLang="en-US" dirty="0" smtClean="0"/>
              <a:t>と</a:t>
            </a:r>
            <a:r>
              <a:rPr lang="ja-JP" altLang="ja-JP" dirty="0" err="1" smtClean="0">
                <a:solidFill>
                  <a:srgbClr val="FF0000"/>
                </a:solidFill>
              </a:rPr>
              <a:t>ほめる</a:t>
            </a:r>
            <a:r>
              <a:rPr lang="ja-JP" altLang="ja-JP" dirty="0" err="1" smtClean="0"/>
              <a:t>を</a:t>
            </a:r>
            <a:r>
              <a:rPr lang="ja-JP" altLang="ja-JP" dirty="0" smtClean="0"/>
              <a:t>使った教育が有効と思われる。</a:t>
            </a:r>
          </a:p>
          <a:p>
            <a:endParaRPr kumimoji="1"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20675"/>
            <a:ext cx="7499176" cy="1143000"/>
          </a:xfrm>
        </p:spPr>
        <p:txBody>
          <a:bodyPr>
            <a:normAutofit fontScale="90000"/>
          </a:bodyPr>
          <a:lstStyle/>
          <a:p>
            <a:r>
              <a:rPr lang="ja-JP" altLang="ja-JP" dirty="0" smtClean="0"/>
              <a:t>しかって個</a:t>
            </a:r>
            <a:r>
              <a:rPr lang="ja-JP" altLang="en-US" dirty="0" smtClean="0"/>
              <a:t>性・</a:t>
            </a:r>
            <a:r>
              <a:rPr lang="ja-JP" altLang="ja-JP" dirty="0" smtClean="0"/>
              <a:t>創造性が伸ばせ</a:t>
            </a:r>
            <a:r>
              <a:rPr lang="ja-JP" altLang="en-US" dirty="0" smtClean="0"/>
              <a:t>る</a:t>
            </a:r>
            <a:r>
              <a:rPr lang="ja-JP" altLang="ja-JP" dirty="0" smtClean="0"/>
              <a:t>か</a:t>
            </a:r>
            <a:r>
              <a:rPr lang="ja-JP" altLang="en-US" dirty="0" smtClean="0"/>
              <a:t>？</a:t>
            </a:r>
            <a:endParaRPr kumimoji="1" lang="ja-JP" altLang="en-US" dirty="0"/>
          </a:p>
        </p:txBody>
      </p:sp>
      <p:sp>
        <p:nvSpPr>
          <p:cNvPr id="3" name="コンテンツ プレースホルダ 2"/>
          <p:cNvSpPr>
            <a:spLocks noGrp="1"/>
          </p:cNvSpPr>
          <p:nvPr>
            <p:ph idx="1"/>
          </p:nvPr>
        </p:nvSpPr>
        <p:spPr>
          <a:xfrm>
            <a:off x="323528" y="1609725"/>
            <a:ext cx="7848872" cy="4846638"/>
          </a:xfrm>
        </p:spPr>
        <p:txBody>
          <a:bodyPr/>
          <a:lstStyle/>
          <a:p>
            <a:r>
              <a:rPr lang="ja-JP" altLang="en-US" dirty="0" smtClean="0"/>
              <a:t>①</a:t>
            </a:r>
            <a:r>
              <a:rPr lang="ja-JP" altLang="ja-JP" dirty="0" smtClean="0"/>
              <a:t>しかるのみで、ただすことがなければ、子どもはそれ以後の行動で参照する正しいモデルや方向がわからないし、またどのように行動すればいいかもわからない</a:t>
            </a:r>
            <a:endParaRPr lang="ja-JP" altLang="en-US" dirty="0" smtClean="0"/>
          </a:p>
          <a:p>
            <a:r>
              <a:rPr lang="ja-JP" altLang="en-US" dirty="0" smtClean="0"/>
              <a:t>②</a:t>
            </a:r>
            <a:r>
              <a:rPr lang="ja-JP" altLang="ja-JP" dirty="0" smtClean="0"/>
              <a:t>個性や創造性は、子ども一人ひとりの意見や表現やアイデア等を価値あるものとして認めることによって初めて成立するものである。したがって多数の正しいモデル</a:t>
            </a:r>
            <a:r>
              <a:rPr lang="ja-JP" altLang="en-US" dirty="0" smtClean="0"/>
              <a:t>がある</a:t>
            </a:r>
          </a:p>
          <a:p>
            <a:r>
              <a:rPr lang="ja-JP" altLang="en-US" dirty="0" smtClean="0"/>
              <a:t>③</a:t>
            </a:r>
            <a:r>
              <a:rPr lang="ja-JP" altLang="ja-JP" dirty="0" smtClean="0"/>
              <a:t>しかる雰囲気の場においては、創造的なアイデアは生まれない</a:t>
            </a:r>
            <a:endParaRPr lang="ja-JP" altLang="en-US" dirty="0" smtClean="0"/>
          </a:p>
          <a:p>
            <a:r>
              <a:rPr lang="ja-JP" altLang="en-US" dirty="0" smtClean="0"/>
              <a:t>④</a:t>
            </a:r>
            <a:r>
              <a:rPr lang="ja-JP" altLang="en-US" dirty="0" smtClean="0">
                <a:solidFill>
                  <a:srgbClr val="00B0F0"/>
                </a:solidFill>
              </a:rPr>
              <a:t>ほめる</a:t>
            </a:r>
            <a:r>
              <a:rPr lang="ja-JP" altLang="en-US" dirty="0" smtClean="0"/>
              <a:t>ことで</a:t>
            </a:r>
            <a:r>
              <a:rPr lang="ja-JP" altLang="en-US" dirty="0" smtClean="0">
                <a:solidFill>
                  <a:srgbClr val="FF0000"/>
                </a:solidFill>
              </a:rPr>
              <a:t>個性や創造性</a:t>
            </a:r>
            <a:r>
              <a:rPr lang="ja-JP" altLang="en-US" dirty="0" smtClean="0"/>
              <a:t>が伸ばせる</a:t>
            </a:r>
            <a:endParaRPr lang="ja-JP" altLang="ja-JP" dirty="0" smtClean="0"/>
          </a:p>
          <a:p>
            <a:endParaRPr kumimoji="1" lang="ja-JP"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創造性を構成する</a:t>
            </a:r>
            <a:r>
              <a:rPr kumimoji="1" lang="en-US" altLang="ja-JP" dirty="0" smtClean="0"/>
              <a:t>6</a:t>
            </a:r>
            <a:r>
              <a:rPr kumimoji="1" lang="ja-JP" altLang="en-US" dirty="0" smtClean="0"/>
              <a:t>因子</a:t>
            </a:r>
            <a:r>
              <a:rPr lang="ja-JP" altLang="en-US" dirty="0" smtClean="0"/>
              <a:t>（</a:t>
            </a:r>
            <a:r>
              <a:rPr lang="en-US" altLang="ja-JP" sz="3100" dirty="0" smtClean="0"/>
              <a:t>Guilford</a:t>
            </a:r>
            <a:r>
              <a:rPr lang="ja-JP" altLang="en-US" dirty="0" smtClean="0"/>
              <a:t>）</a:t>
            </a:r>
            <a:endParaRPr kumimoji="1" lang="ja-JP" altLang="en-US" dirty="0"/>
          </a:p>
        </p:txBody>
      </p:sp>
      <p:sp>
        <p:nvSpPr>
          <p:cNvPr id="3" name="コンテンツ プレースホルダ 2"/>
          <p:cNvSpPr>
            <a:spLocks noGrp="1"/>
          </p:cNvSpPr>
          <p:nvPr>
            <p:ph idx="1"/>
          </p:nvPr>
        </p:nvSpPr>
        <p:spPr>
          <a:xfrm>
            <a:off x="428596" y="1643050"/>
            <a:ext cx="7239000" cy="4846638"/>
          </a:xfrm>
        </p:spPr>
        <p:txBody>
          <a:bodyPr/>
          <a:lstStyle/>
          <a:p>
            <a:pPr latinLnBrk="1"/>
            <a:r>
              <a:rPr kumimoji="1" lang="en-US" altLang="ja-JP" dirty="0" smtClean="0"/>
              <a:t>1.</a:t>
            </a:r>
            <a:r>
              <a:rPr lang="ja-JP" altLang="en-US" dirty="0" smtClean="0"/>
              <a:t> ①問題に関する感受性</a:t>
            </a:r>
            <a:r>
              <a:rPr lang="en-US" dirty="0" smtClean="0"/>
              <a:t>   </a:t>
            </a:r>
            <a:r>
              <a:rPr lang="ja-JP" altLang="en-US" sz="2000" dirty="0" smtClean="0">
                <a:solidFill>
                  <a:srgbClr val="00B0F0"/>
                </a:solidFill>
              </a:rPr>
              <a:t>何が問題であるかを発見する能力。</a:t>
            </a:r>
          </a:p>
          <a:p>
            <a:pPr latinLnBrk="1"/>
            <a:r>
              <a:rPr lang="en-US" dirty="0" smtClean="0"/>
              <a:t>  </a:t>
            </a:r>
            <a:r>
              <a:rPr lang="ja-JP" altLang="en-US" dirty="0" smtClean="0"/>
              <a:t>②思考の</a:t>
            </a:r>
            <a:r>
              <a:rPr lang="ja-JP" altLang="en-US" u="sng" dirty="0" smtClean="0">
                <a:solidFill>
                  <a:srgbClr val="00B050"/>
                </a:solidFill>
              </a:rPr>
              <a:t>流暢性</a:t>
            </a:r>
            <a:r>
              <a:rPr lang="en-US" dirty="0" smtClean="0">
                <a:solidFill>
                  <a:srgbClr val="00B050"/>
                </a:solidFill>
              </a:rPr>
              <a:t> </a:t>
            </a:r>
            <a:r>
              <a:rPr lang="en-US" dirty="0" smtClean="0"/>
              <a:t> (</a:t>
            </a:r>
            <a:r>
              <a:rPr lang="ja-JP" altLang="en-US" dirty="0" smtClean="0"/>
              <a:t>アイデアの数）</a:t>
            </a:r>
          </a:p>
          <a:p>
            <a:pPr latinLnBrk="1"/>
            <a:r>
              <a:rPr lang="en-US" dirty="0" smtClean="0"/>
              <a:t>  </a:t>
            </a:r>
            <a:r>
              <a:rPr lang="ja-JP" altLang="en-US" dirty="0" smtClean="0"/>
              <a:t>③思考の</a:t>
            </a:r>
            <a:r>
              <a:rPr lang="ja-JP" altLang="en-US" u="sng" dirty="0" smtClean="0">
                <a:solidFill>
                  <a:srgbClr val="7030A0"/>
                </a:solidFill>
              </a:rPr>
              <a:t>柔軟性</a:t>
            </a:r>
            <a:r>
              <a:rPr lang="en-US" dirty="0" smtClean="0"/>
              <a:t> </a:t>
            </a:r>
            <a:r>
              <a:rPr lang="ja-JP" altLang="en-US" dirty="0" smtClean="0"/>
              <a:t>（アイデアの多様性）</a:t>
            </a:r>
          </a:p>
          <a:p>
            <a:pPr latinLnBrk="1"/>
            <a:r>
              <a:rPr lang="en-US" dirty="0" smtClean="0"/>
              <a:t>  </a:t>
            </a:r>
            <a:r>
              <a:rPr lang="ja-JP" altLang="en-US" dirty="0" smtClean="0"/>
              <a:t>④思考の</a:t>
            </a:r>
            <a:r>
              <a:rPr lang="ja-JP" altLang="en-US" dirty="0" smtClean="0">
                <a:solidFill>
                  <a:srgbClr val="0070C0"/>
                </a:solidFill>
              </a:rPr>
              <a:t>独自性</a:t>
            </a:r>
            <a:r>
              <a:rPr lang="en-US" dirty="0" smtClean="0"/>
              <a:t> </a:t>
            </a:r>
            <a:r>
              <a:rPr lang="ja-JP" altLang="en-US" dirty="0" smtClean="0"/>
              <a:t>（</a:t>
            </a:r>
            <a:r>
              <a:rPr lang="en-US" altLang="ja-JP" dirty="0" smtClean="0"/>
              <a:t>originality:</a:t>
            </a:r>
            <a:r>
              <a:rPr lang="ja-JP" altLang="en-US" dirty="0" smtClean="0"/>
              <a:t>稀なアイデア創出能力）</a:t>
            </a:r>
            <a:r>
              <a:rPr lang="en-US" altLang="ja-JP" dirty="0" smtClean="0"/>
              <a:t>== Near Equal </a:t>
            </a:r>
            <a:r>
              <a:rPr lang="en-US" altLang="ja-JP" sz="3200" dirty="0" smtClean="0"/>
              <a:t>==   </a:t>
            </a:r>
            <a:r>
              <a:rPr lang="ja-JP" altLang="en-US" sz="3200" dirty="0" smtClean="0">
                <a:solidFill>
                  <a:srgbClr val="C00000"/>
                </a:solidFill>
              </a:rPr>
              <a:t>独創性</a:t>
            </a:r>
            <a:endParaRPr lang="en-US" altLang="ja-JP" sz="3200" dirty="0" smtClean="0">
              <a:solidFill>
                <a:srgbClr val="C00000"/>
              </a:solidFill>
            </a:endParaRPr>
          </a:p>
          <a:p>
            <a:pPr latinLnBrk="1"/>
            <a:r>
              <a:rPr lang="en-US" altLang="ja-JP" dirty="0" smtClean="0"/>
              <a:t>   </a:t>
            </a:r>
            <a:r>
              <a:rPr lang="ja-JP" altLang="en-US" dirty="0" smtClean="0"/>
              <a:t>・生徒集団内</a:t>
            </a:r>
            <a:r>
              <a:rPr lang="en-US" altLang="ja-JP" dirty="0" smtClean="0"/>
              <a:t>----</a:t>
            </a:r>
            <a:r>
              <a:rPr lang="ja-JP" altLang="en-US" dirty="0" smtClean="0"/>
              <a:t>独創性</a:t>
            </a:r>
          </a:p>
          <a:p>
            <a:pPr latinLnBrk="1"/>
            <a:r>
              <a:rPr lang="ja-JP" altLang="en-US" dirty="0" smtClean="0"/>
              <a:t>　・個人内</a:t>
            </a:r>
            <a:r>
              <a:rPr lang="en-US" altLang="ja-JP" dirty="0" smtClean="0"/>
              <a:t>---------</a:t>
            </a:r>
            <a:r>
              <a:rPr lang="ja-JP" altLang="en-US" dirty="0" smtClean="0"/>
              <a:t>独創性</a:t>
            </a:r>
          </a:p>
          <a:p>
            <a:pPr latinLnBrk="1"/>
            <a:r>
              <a:rPr lang="en-US" dirty="0" smtClean="0"/>
              <a:t>  </a:t>
            </a:r>
            <a:r>
              <a:rPr lang="ja-JP" altLang="en-US" dirty="0" smtClean="0"/>
              <a:t>⑤思考の精緻性</a:t>
            </a:r>
          </a:p>
          <a:p>
            <a:pPr latinLnBrk="1"/>
            <a:r>
              <a:rPr lang="en-US" dirty="0" smtClean="0"/>
              <a:t>  </a:t>
            </a:r>
            <a:r>
              <a:rPr lang="ja-JP" altLang="en-US" dirty="0" smtClean="0"/>
              <a:t>⑥再定義の能力</a:t>
            </a:r>
            <a:r>
              <a:rPr lang="en-US" dirty="0" smtClean="0"/>
              <a:t> --</a:t>
            </a:r>
            <a:r>
              <a:rPr lang="ja-JP" altLang="en-US" sz="2000" b="1" dirty="0" smtClean="0">
                <a:solidFill>
                  <a:srgbClr val="00B0F0"/>
                </a:solidFill>
              </a:rPr>
              <a:t>多用途に活用する思考力</a:t>
            </a:r>
            <a:endParaRPr lang="en-US" sz="2000" b="1" dirty="0" smtClean="0">
              <a:solidFill>
                <a:srgbClr val="00B0F0"/>
              </a:solidFill>
            </a:endParaRPr>
          </a:p>
          <a:p>
            <a:endParaRPr kumimoji="1" lang="ja-JP"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lgn="ctr"/>
            <a:r>
              <a:rPr kumimoji="1" lang="ja-JP" altLang="en-US" dirty="0" smtClean="0"/>
              <a:t>創造性を伸ばすほめ言葉</a:t>
            </a:r>
            <a:r>
              <a:rPr kumimoji="1" lang="en-US" altLang="ja-JP" dirty="0" smtClean="0"/>
              <a:t/>
            </a:r>
            <a:br>
              <a:rPr kumimoji="1" lang="en-US" altLang="ja-JP" dirty="0" smtClean="0"/>
            </a:br>
            <a:r>
              <a:rPr kumimoji="1" lang="en-US" altLang="ja-JP" dirty="0" smtClean="0"/>
              <a:t>----</a:t>
            </a:r>
            <a:r>
              <a:rPr kumimoji="1" lang="ja-JP" altLang="en-US" sz="2200" dirty="0" smtClean="0">
                <a:solidFill>
                  <a:srgbClr val="00B0F0"/>
                </a:solidFill>
              </a:rPr>
              <a:t>子どもや部下に使う </a:t>
            </a:r>
            <a:r>
              <a:rPr kumimoji="1" lang="en-US" altLang="ja-JP" dirty="0" smtClean="0"/>
              <a:t>----</a:t>
            </a:r>
            <a:endParaRPr kumimoji="1" lang="ja-JP" altLang="en-US" dirty="0"/>
          </a:p>
        </p:txBody>
      </p:sp>
      <p:sp>
        <p:nvSpPr>
          <p:cNvPr id="3" name="コンテンツ プレースホルダ 2"/>
          <p:cNvSpPr>
            <a:spLocks noGrp="1"/>
          </p:cNvSpPr>
          <p:nvPr>
            <p:ph idx="1"/>
          </p:nvPr>
        </p:nvSpPr>
        <p:spPr>
          <a:xfrm>
            <a:off x="428596" y="1643050"/>
            <a:ext cx="7455772" cy="4846638"/>
          </a:xfrm>
        </p:spPr>
        <p:txBody>
          <a:bodyPr/>
          <a:lstStyle/>
          <a:p>
            <a:pPr latinLnBrk="1"/>
            <a:r>
              <a:rPr kumimoji="1" lang="en-US" altLang="ja-JP" dirty="0" smtClean="0"/>
              <a:t>1.</a:t>
            </a:r>
            <a:r>
              <a:rPr lang="ja-JP" altLang="en-US" dirty="0" smtClean="0"/>
              <a:t> ①問題に関する感受性</a:t>
            </a:r>
            <a:r>
              <a:rPr lang="en-US" altLang="ja-JP" dirty="0" smtClean="0"/>
              <a:t>:</a:t>
            </a:r>
            <a:r>
              <a:rPr lang="ja-JP" altLang="en-US" sz="2000" dirty="0" smtClean="0">
                <a:solidFill>
                  <a:schemeClr val="accent2">
                    <a:lumMod val="50000"/>
                  </a:schemeClr>
                </a:solidFill>
              </a:rPr>
              <a:t>「</a:t>
            </a:r>
            <a:r>
              <a:rPr lang="ja-JP" altLang="en-US" sz="2000" b="1" dirty="0" smtClean="0">
                <a:solidFill>
                  <a:srgbClr val="0070C0"/>
                </a:solidFill>
              </a:rPr>
              <a:t>核心となる問題によく気が付いたね、それは時代を先取りした問題だ」</a:t>
            </a:r>
          </a:p>
          <a:p>
            <a:pPr latinLnBrk="1"/>
            <a:r>
              <a:rPr lang="en-US" dirty="0" smtClean="0"/>
              <a:t>  </a:t>
            </a:r>
            <a:r>
              <a:rPr lang="ja-JP" altLang="en-US" dirty="0" smtClean="0"/>
              <a:t>②思考の</a:t>
            </a:r>
            <a:r>
              <a:rPr lang="ja-JP" altLang="en-US" u="sng" dirty="0" smtClean="0">
                <a:solidFill>
                  <a:srgbClr val="00B050"/>
                </a:solidFill>
              </a:rPr>
              <a:t>流暢性</a:t>
            </a:r>
            <a:r>
              <a:rPr lang="en-US" dirty="0" smtClean="0">
                <a:solidFill>
                  <a:srgbClr val="00B050"/>
                </a:solidFill>
              </a:rPr>
              <a:t> :</a:t>
            </a:r>
            <a:r>
              <a:rPr lang="ja-JP" altLang="en-US" sz="2000" b="1" dirty="0" smtClean="0">
                <a:solidFill>
                  <a:srgbClr val="00B050"/>
                </a:solidFill>
              </a:rPr>
              <a:t>「アイデアがたくさんでたね」</a:t>
            </a:r>
          </a:p>
          <a:p>
            <a:pPr latinLnBrk="1"/>
            <a:r>
              <a:rPr lang="en-US" dirty="0" smtClean="0"/>
              <a:t>  </a:t>
            </a:r>
            <a:r>
              <a:rPr lang="ja-JP" altLang="en-US" dirty="0" smtClean="0"/>
              <a:t>③思考の</a:t>
            </a:r>
            <a:r>
              <a:rPr lang="ja-JP" altLang="en-US" u="sng" dirty="0" smtClean="0">
                <a:solidFill>
                  <a:srgbClr val="7030A0"/>
                </a:solidFill>
              </a:rPr>
              <a:t>柔軟性</a:t>
            </a:r>
            <a:r>
              <a:rPr lang="en-US" dirty="0" smtClean="0"/>
              <a:t> :</a:t>
            </a:r>
            <a:r>
              <a:rPr lang="ja-JP" altLang="en-US" sz="2000" b="1" dirty="0" smtClean="0">
                <a:solidFill>
                  <a:srgbClr val="7030A0"/>
                </a:solidFill>
              </a:rPr>
              <a:t>「多様な観点からアイデアが出ているのがいいね」</a:t>
            </a:r>
          </a:p>
          <a:p>
            <a:pPr latinLnBrk="1"/>
            <a:r>
              <a:rPr lang="en-US" dirty="0" smtClean="0"/>
              <a:t>  </a:t>
            </a:r>
            <a:r>
              <a:rPr lang="ja-JP" altLang="en-US" dirty="0" smtClean="0"/>
              <a:t>④思考の</a:t>
            </a:r>
            <a:r>
              <a:rPr lang="ja-JP" altLang="en-US" dirty="0" smtClean="0">
                <a:solidFill>
                  <a:srgbClr val="0070C0"/>
                </a:solidFill>
              </a:rPr>
              <a:t>独自性</a:t>
            </a:r>
            <a:r>
              <a:rPr lang="en-US" dirty="0" smtClean="0"/>
              <a:t> :</a:t>
            </a:r>
            <a:r>
              <a:rPr lang="ja-JP" altLang="en-US" sz="2000" b="1" dirty="0" smtClean="0">
                <a:solidFill>
                  <a:srgbClr val="FF0000"/>
                </a:solidFill>
              </a:rPr>
              <a:t>「あなたしか考えつかないアイデアだ、エジソンも顔負けだね、オリジナルがすばらしい」</a:t>
            </a:r>
            <a:endParaRPr lang="en-US" altLang="ja-JP" b="1" dirty="0" smtClean="0">
              <a:solidFill>
                <a:srgbClr val="FF0000"/>
              </a:solidFill>
            </a:endParaRPr>
          </a:p>
          <a:p>
            <a:pPr latinLnBrk="1"/>
            <a:r>
              <a:rPr lang="en-US" altLang="ja-JP" dirty="0" smtClean="0"/>
              <a:t>   </a:t>
            </a:r>
            <a:r>
              <a:rPr lang="ja-JP" altLang="en-US" dirty="0" smtClean="0"/>
              <a:t>・生徒集団内</a:t>
            </a:r>
            <a:r>
              <a:rPr lang="en-US" altLang="ja-JP" dirty="0" smtClean="0"/>
              <a:t>:</a:t>
            </a:r>
            <a:r>
              <a:rPr lang="ja-JP" altLang="en-US" sz="2000" b="1" dirty="0" smtClean="0"/>
              <a:t>「初めて見るアイデアだ」</a:t>
            </a:r>
          </a:p>
          <a:p>
            <a:pPr latinLnBrk="1"/>
            <a:r>
              <a:rPr lang="ja-JP" altLang="en-US" dirty="0" smtClean="0"/>
              <a:t>　・個人内</a:t>
            </a:r>
            <a:r>
              <a:rPr lang="en-US" altLang="ja-JP" dirty="0" smtClean="0"/>
              <a:t>:</a:t>
            </a:r>
            <a:r>
              <a:rPr lang="ja-JP" altLang="en-US" sz="2000" dirty="0" smtClean="0">
                <a:solidFill>
                  <a:srgbClr val="7030A0"/>
                </a:solidFill>
              </a:rPr>
              <a:t>「</a:t>
            </a:r>
            <a:r>
              <a:rPr lang="ja-JP" altLang="en-US" sz="2000" b="1" dirty="0" smtClean="0">
                <a:solidFill>
                  <a:srgbClr val="7030A0"/>
                </a:solidFill>
              </a:rPr>
              <a:t>昨日のアイデアより格段にすばらしい」</a:t>
            </a:r>
          </a:p>
          <a:p>
            <a:pPr latinLnBrk="1"/>
            <a:r>
              <a:rPr lang="en-US" dirty="0" smtClean="0"/>
              <a:t>  </a:t>
            </a:r>
            <a:r>
              <a:rPr lang="ja-JP" altLang="en-US" dirty="0" smtClean="0"/>
              <a:t>⑤思考の精緻性</a:t>
            </a:r>
            <a:r>
              <a:rPr lang="en-US" altLang="ja-JP" dirty="0" smtClean="0"/>
              <a:t>:</a:t>
            </a:r>
            <a:r>
              <a:rPr lang="ja-JP" altLang="en-US" sz="2000" b="1" dirty="0" smtClean="0"/>
              <a:t>「ていねいに考えられているね」</a:t>
            </a:r>
          </a:p>
          <a:p>
            <a:pPr latinLnBrk="1"/>
            <a:r>
              <a:rPr lang="en-US" dirty="0" smtClean="0"/>
              <a:t>  </a:t>
            </a:r>
            <a:r>
              <a:rPr lang="ja-JP" altLang="en-US" dirty="0" smtClean="0"/>
              <a:t>⑥再定義の能力</a:t>
            </a:r>
            <a:r>
              <a:rPr lang="en-US" dirty="0" smtClean="0"/>
              <a:t> --</a:t>
            </a:r>
            <a:r>
              <a:rPr lang="ja-JP" altLang="en-US" sz="2000" b="1" dirty="0" smtClean="0">
                <a:solidFill>
                  <a:srgbClr val="00B0F0"/>
                </a:solidFill>
              </a:rPr>
              <a:t>「よくいろんな使い道を考えたね」</a:t>
            </a:r>
            <a:endParaRPr lang="en-US" sz="2000" b="1" dirty="0" smtClean="0">
              <a:solidFill>
                <a:srgbClr val="00B0F0"/>
              </a:solidFill>
            </a:endParaRPr>
          </a:p>
          <a:p>
            <a:endParaRPr kumimoji="1" lang="ja-JP"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20040"/>
            <a:ext cx="7239000" cy="1143000"/>
          </a:xfrm>
        </p:spPr>
        <p:txBody>
          <a:bodyPr/>
          <a:lstStyle/>
          <a:p>
            <a:pPr eaLnBrk="1" fontAlgn="auto" hangingPunct="1">
              <a:spcAft>
                <a:spcPts val="0"/>
              </a:spcAft>
              <a:defRPr/>
            </a:pPr>
            <a:r>
              <a:rPr lang="ja-JP" altLang="en-US" dirty="0" smtClean="0"/>
              <a:t>欧米の創造性教育</a:t>
            </a:r>
            <a:endParaRPr lang="ja-JP" altLang="en-US" dirty="0"/>
          </a:p>
        </p:txBody>
      </p:sp>
      <p:sp>
        <p:nvSpPr>
          <p:cNvPr id="22531" name="コンテンツ プレースホルダ 2"/>
          <p:cNvSpPr>
            <a:spLocks noGrp="1"/>
          </p:cNvSpPr>
          <p:nvPr>
            <p:ph idx="1"/>
          </p:nvPr>
        </p:nvSpPr>
        <p:spPr/>
        <p:txBody>
          <a:bodyPr/>
          <a:lstStyle/>
          <a:p>
            <a:pPr eaLnBrk="1" hangingPunct="1"/>
            <a:r>
              <a:rPr lang="en-US" altLang="ja-JP" dirty="0" smtClean="0">
                <a:solidFill>
                  <a:srgbClr val="92D050"/>
                </a:solidFill>
              </a:rPr>
              <a:t>1.</a:t>
            </a:r>
            <a:r>
              <a:rPr lang="ja-JP" altLang="en-US" dirty="0" smtClean="0">
                <a:solidFill>
                  <a:srgbClr val="92D050"/>
                </a:solidFill>
              </a:rPr>
              <a:t>アメリカ</a:t>
            </a:r>
          </a:p>
          <a:p>
            <a:pPr eaLnBrk="1" hangingPunct="1"/>
            <a:r>
              <a:rPr lang="ja-JP" altLang="en-US" dirty="0" smtClean="0"/>
              <a:t>　（生徒）学校において「プロジェクト」</a:t>
            </a:r>
          </a:p>
          <a:p>
            <a:pPr eaLnBrk="1" hangingPunct="1"/>
            <a:r>
              <a:rPr lang="ja-JP" altLang="en-US" dirty="0" smtClean="0"/>
              <a:t>　（教師）多数の大学院、</a:t>
            </a:r>
            <a:r>
              <a:rPr lang="en-US" altLang="ja-JP" dirty="0" smtClean="0"/>
              <a:t>CPSI</a:t>
            </a:r>
            <a:r>
              <a:rPr lang="ja-JP" altLang="en-US" dirty="0" smtClean="0"/>
              <a:t>（民間の創造性教育機関）、才能児教育資格　</a:t>
            </a:r>
          </a:p>
          <a:p>
            <a:pPr eaLnBrk="1" hangingPunct="1"/>
            <a:r>
              <a:rPr lang="en-US" altLang="ja-JP" dirty="0" smtClean="0">
                <a:solidFill>
                  <a:srgbClr val="00B050"/>
                </a:solidFill>
              </a:rPr>
              <a:t>2.</a:t>
            </a:r>
            <a:r>
              <a:rPr lang="ja-JP" altLang="en-US" dirty="0" smtClean="0">
                <a:solidFill>
                  <a:srgbClr val="00B050"/>
                </a:solidFill>
              </a:rPr>
              <a:t>英国</a:t>
            </a:r>
          </a:p>
          <a:p>
            <a:pPr eaLnBrk="1" hangingPunct="1"/>
            <a:r>
              <a:rPr lang="ja-JP" altLang="en-US" dirty="0" smtClean="0"/>
              <a:t>　</a:t>
            </a:r>
            <a:r>
              <a:rPr lang="en-US" altLang="ja-JP" dirty="0" smtClean="0"/>
              <a:t>2000</a:t>
            </a:r>
            <a:r>
              <a:rPr lang="ja-JP" altLang="en-US" dirty="0" smtClean="0"/>
              <a:t>年より公立小・中学校に創造性教育</a:t>
            </a:r>
          </a:p>
          <a:p>
            <a:pPr eaLnBrk="1" hangingPunct="1"/>
            <a:r>
              <a:rPr lang="ja-JP" altLang="en-US" dirty="0" smtClean="0"/>
              <a:t>　　</a:t>
            </a:r>
            <a:r>
              <a:rPr lang="en-US" altLang="ja-JP" dirty="0" smtClean="0"/>
              <a:t>2003</a:t>
            </a:r>
            <a:r>
              <a:rPr lang="ja-JP" altLang="en-US" dirty="0" smtClean="0"/>
              <a:t>年</a:t>
            </a:r>
            <a:r>
              <a:rPr lang="en-US" altLang="ja-JP" dirty="0" smtClean="0"/>
              <a:t>1000</a:t>
            </a:r>
            <a:r>
              <a:rPr lang="ja-JP" altLang="en-US" dirty="0" smtClean="0"/>
              <a:t>校を超えていた。</a:t>
            </a:r>
          </a:p>
          <a:p>
            <a:pPr eaLnBrk="1" hangingPunct="1"/>
            <a:r>
              <a:rPr lang="ja-JP" altLang="en-US" dirty="0" smtClean="0"/>
              <a:t>　　教科単独、教科をクロスした創造性教育</a:t>
            </a:r>
          </a:p>
          <a:p>
            <a:pPr eaLnBrk="1" hangingPunct="1"/>
            <a:r>
              <a:rPr lang="en-US" altLang="ja-JP" dirty="0" smtClean="0">
                <a:solidFill>
                  <a:srgbClr val="0070C0"/>
                </a:solidFill>
              </a:rPr>
              <a:t>3.</a:t>
            </a:r>
            <a:r>
              <a:rPr lang="ja-JP" altLang="en-US" dirty="0" smtClean="0">
                <a:solidFill>
                  <a:srgbClr val="0070C0"/>
                </a:solidFill>
              </a:rPr>
              <a:t>フィンランド</a:t>
            </a:r>
          </a:p>
          <a:p>
            <a:pPr eaLnBrk="1" hangingPunct="1"/>
            <a:r>
              <a:rPr lang="ja-JP" altLang="en-US" dirty="0" smtClean="0"/>
              <a:t>　　起業家教育⇒ビジネスを起こす創造性</a:t>
            </a:r>
          </a:p>
          <a:p>
            <a:pPr eaLnBrk="1" hangingPunct="1"/>
            <a:endParaRPr lang="ja-JP" alt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33009"/>
            <a:ext cx="18473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dirty="0" smtClean="0">
              <a:ln>
                <a:noFill/>
              </a:ln>
              <a:solidFill>
                <a:srgbClr val="000000"/>
              </a:solidFill>
              <a:effectLst/>
              <a:latin typeface="Times New Roman" pitchFamily="18" charset="0"/>
              <a:ea typeface="ＭＳ 明朝" pitchFamily="17" charset="-128"/>
              <a:cs typeface="ＭＳ 明朝" pitchFamily="17"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ja-JP" sz="1400" dirty="0" smtClean="0">
              <a:solidFill>
                <a:srgbClr val="000000"/>
              </a:solidFill>
              <a:latin typeface="Times New Roman" pitchFamily="18" charset="0"/>
              <a:ea typeface="ＭＳ 明朝" pitchFamily="17" charset="-128"/>
              <a:cs typeface="ＭＳ 明朝" pitchFamily="17" charset="-128"/>
            </a:endParaRPr>
          </a:p>
        </p:txBody>
      </p:sp>
      <p:sp>
        <p:nvSpPr>
          <p:cNvPr id="3" name="タイトル 2"/>
          <p:cNvSpPr>
            <a:spLocks noGrp="1"/>
          </p:cNvSpPr>
          <p:nvPr>
            <p:ph type="title"/>
          </p:nvPr>
        </p:nvSpPr>
        <p:spPr/>
        <p:txBody>
          <a:bodyPr/>
          <a:lstStyle/>
          <a:p>
            <a:pPr algn="ctr"/>
            <a:r>
              <a:rPr kumimoji="1" lang="ja-JP" altLang="en-US" dirty="0" smtClean="0"/>
              <a:t>要約</a:t>
            </a:r>
            <a:endParaRPr kumimoji="1" lang="ja-JP" altLang="en-US" dirty="0"/>
          </a:p>
        </p:txBody>
      </p:sp>
      <p:sp>
        <p:nvSpPr>
          <p:cNvPr id="4" name="コンテンツ プレースホルダ 3"/>
          <p:cNvSpPr>
            <a:spLocks noGrp="1"/>
          </p:cNvSpPr>
          <p:nvPr>
            <p:ph idx="1"/>
          </p:nvPr>
        </p:nvSpPr>
        <p:spPr/>
        <p:txBody>
          <a:bodyPr/>
          <a:lstStyle/>
          <a:p>
            <a:pPr marL="0" lvl="0" indent="0" eaLnBrk="1" hangingPunct="1">
              <a:spcBef>
                <a:spcPct val="0"/>
              </a:spcBef>
              <a:buClrTx/>
              <a:buSzTx/>
              <a:buNone/>
            </a:pPr>
            <a:r>
              <a:rPr lang="ja-JP" altLang="en-US" sz="2800" b="1" dirty="0" smtClean="0">
                <a:solidFill>
                  <a:srgbClr val="000000"/>
                </a:solidFill>
                <a:latin typeface="Century" pitchFamily="18" charset="0"/>
                <a:ea typeface="ＭＳ 明朝" pitchFamily="17" charset="-128"/>
                <a:cs typeface="ＭＳ 明朝" pitchFamily="17" charset="-128"/>
              </a:rPr>
              <a:t>学習には学びと創りがある。</a:t>
            </a:r>
            <a:r>
              <a:rPr lang="ja-JP" altLang="ja-JP" sz="2800" b="1" dirty="0" smtClean="0">
                <a:solidFill>
                  <a:srgbClr val="000000"/>
                </a:solidFill>
                <a:latin typeface="Century" pitchFamily="18" charset="0"/>
                <a:ea typeface="ＭＳ 明朝" pitchFamily="17" charset="-128"/>
                <a:cs typeface="ＭＳ 明朝" pitchFamily="17" charset="-128"/>
              </a:rPr>
              <a:t>「</a:t>
            </a:r>
            <a:r>
              <a:rPr lang="ja-JP" altLang="ja-JP" sz="2800" b="1" dirty="0" smtClean="0">
                <a:solidFill>
                  <a:srgbClr val="000000"/>
                </a:solidFill>
                <a:latin typeface="Century" pitchFamily="18" charset="0"/>
                <a:ea typeface="ＭＳ 明朝" pitchFamily="17" charset="-128"/>
                <a:cs typeface="ＭＳ 明朝" pitchFamily="17" charset="-128"/>
              </a:rPr>
              <a:t>創造技法普及の土台作り」としての創りを考えるとき、従来からの日本の文化や教育に包含されていない、</a:t>
            </a:r>
            <a:r>
              <a:rPr lang="en-US" altLang="ja-JP" sz="2800" b="1" dirty="0" smtClean="0">
                <a:solidFill>
                  <a:srgbClr val="000000"/>
                </a:solidFill>
                <a:latin typeface="Century" pitchFamily="18" charset="0"/>
                <a:ea typeface="ＭＳ 明朝" pitchFamily="17" charset="-128"/>
                <a:cs typeface="Times New Roman" pitchFamily="18" charset="0"/>
              </a:rPr>
              <a:t>a</a:t>
            </a:r>
            <a:r>
              <a:rPr lang="en-US" altLang="ja-JP" sz="2800" b="1" dirty="0" smtClean="0">
                <a:solidFill>
                  <a:srgbClr val="000000"/>
                </a:solidFill>
                <a:latin typeface="Century" pitchFamily="18" charset="0"/>
                <a:ea typeface="ＭＳ 明朝" pitchFamily="17" charset="-128"/>
                <a:cs typeface="ＭＳ 明朝" pitchFamily="17" charset="-128"/>
              </a:rPr>
              <a:t>)</a:t>
            </a:r>
            <a:r>
              <a:rPr lang="ja-JP" altLang="en-US" sz="2800" b="1" dirty="0" smtClean="0">
                <a:solidFill>
                  <a:srgbClr val="000000"/>
                </a:solidFill>
                <a:latin typeface="Times New Roman" pitchFamily="18" charset="0"/>
                <a:ea typeface="ＭＳ 明朝" pitchFamily="17" charset="-128"/>
                <a:cs typeface="ＭＳ 明朝" pitchFamily="17" charset="-128"/>
              </a:rPr>
              <a:t>作者の意見の忖度ばかりでなく、学習者の論理と意見を求めること、</a:t>
            </a:r>
            <a:r>
              <a:rPr lang="en-US" altLang="ja-JP" sz="2800" b="1" dirty="0" smtClean="0">
                <a:solidFill>
                  <a:srgbClr val="000000"/>
                </a:solidFill>
                <a:latin typeface="Century" pitchFamily="18" charset="0"/>
                <a:ea typeface="ＭＳ 明朝" pitchFamily="17" charset="-128"/>
                <a:cs typeface="Times New Roman" pitchFamily="18" charset="0"/>
              </a:rPr>
              <a:t>b</a:t>
            </a:r>
            <a:r>
              <a:rPr lang="en-US" altLang="ja-JP" sz="2800" b="1" dirty="0" smtClean="0">
                <a:solidFill>
                  <a:srgbClr val="000000"/>
                </a:solidFill>
                <a:latin typeface="Century" pitchFamily="18" charset="0"/>
                <a:ea typeface="ＭＳ 明朝" pitchFamily="17" charset="-128"/>
                <a:cs typeface="ＭＳ 明朝" pitchFamily="17" charset="-128"/>
              </a:rPr>
              <a:t>)</a:t>
            </a:r>
            <a:r>
              <a:rPr lang="ja-JP" altLang="en-US" sz="2800" b="1" dirty="0" smtClean="0">
                <a:solidFill>
                  <a:srgbClr val="000000"/>
                </a:solidFill>
                <a:latin typeface="Times New Roman" pitchFamily="18" charset="0"/>
                <a:ea typeface="ＭＳ 明朝" pitchFamily="17" charset="-128"/>
                <a:cs typeface="ＭＳ 明朝" pitchFamily="17" charset="-128"/>
              </a:rPr>
              <a:t>挑戦をほめること、</a:t>
            </a:r>
            <a:r>
              <a:rPr lang="en-US" altLang="ja-JP" sz="2800" b="1" dirty="0" smtClean="0">
                <a:solidFill>
                  <a:srgbClr val="000000"/>
                </a:solidFill>
                <a:latin typeface="Century" pitchFamily="18" charset="0"/>
                <a:ea typeface="ＭＳ 明朝" pitchFamily="17" charset="-128"/>
                <a:cs typeface="Times New Roman" pitchFamily="18" charset="0"/>
              </a:rPr>
              <a:t>c</a:t>
            </a:r>
            <a:r>
              <a:rPr lang="en-US" altLang="ja-JP" sz="2800" b="1" dirty="0" smtClean="0">
                <a:solidFill>
                  <a:srgbClr val="000000"/>
                </a:solidFill>
                <a:latin typeface="Century" pitchFamily="18" charset="0"/>
                <a:ea typeface="ＭＳ 明朝" pitchFamily="17" charset="-128"/>
                <a:cs typeface="ＭＳ 明朝" pitchFamily="17" charset="-128"/>
              </a:rPr>
              <a:t>)</a:t>
            </a:r>
            <a:r>
              <a:rPr lang="ja-JP" altLang="en-US" sz="2800" b="1" dirty="0" smtClean="0">
                <a:solidFill>
                  <a:srgbClr val="000000"/>
                </a:solidFill>
                <a:latin typeface="Times New Roman" pitchFamily="18" charset="0"/>
                <a:ea typeface="ＭＳ 明朝" pitchFamily="17" charset="-128"/>
                <a:cs typeface="ＭＳ 明朝" pitchFamily="17" charset="-128"/>
              </a:rPr>
              <a:t>創造的行動をほめること、</a:t>
            </a:r>
            <a:r>
              <a:rPr lang="en-US" altLang="ja-JP" sz="2800" b="1" dirty="0" smtClean="0">
                <a:solidFill>
                  <a:srgbClr val="000000"/>
                </a:solidFill>
                <a:latin typeface="Century" pitchFamily="18" charset="0"/>
                <a:ea typeface="ＭＳ 明朝" pitchFamily="17" charset="-128"/>
                <a:cs typeface="Times New Roman" pitchFamily="18" charset="0"/>
              </a:rPr>
              <a:t>d</a:t>
            </a:r>
            <a:r>
              <a:rPr lang="en-US" altLang="ja-JP" sz="2800" b="1" dirty="0" smtClean="0">
                <a:solidFill>
                  <a:srgbClr val="000000"/>
                </a:solidFill>
                <a:latin typeface="Century" pitchFamily="18" charset="0"/>
                <a:ea typeface="ＭＳ 明朝" pitchFamily="17" charset="-128"/>
                <a:cs typeface="ＭＳ 明朝" pitchFamily="17" charset="-128"/>
              </a:rPr>
              <a:t>)</a:t>
            </a:r>
            <a:r>
              <a:rPr lang="ja-JP" altLang="en-US" sz="2800" b="1" dirty="0" smtClean="0">
                <a:solidFill>
                  <a:srgbClr val="000000"/>
                </a:solidFill>
                <a:latin typeface="Times New Roman" pitchFamily="18" charset="0"/>
                <a:ea typeface="ＭＳ 明朝" pitchFamily="17" charset="-128"/>
                <a:cs typeface="ＭＳ 明朝" pitchFamily="17" charset="-128"/>
              </a:rPr>
              <a:t>オリジナル・ユニークさをほめること、</a:t>
            </a:r>
            <a:r>
              <a:rPr lang="en-US" altLang="ja-JP" sz="2800" b="1" dirty="0" smtClean="0">
                <a:solidFill>
                  <a:srgbClr val="000000"/>
                </a:solidFill>
                <a:latin typeface="Century" pitchFamily="18" charset="0"/>
                <a:ea typeface="ＭＳ 明朝" pitchFamily="17" charset="-128"/>
                <a:cs typeface="Times New Roman" pitchFamily="18" charset="0"/>
              </a:rPr>
              <a:t>e</a:t>
            </a:r>
            <a:r>
              <a:rPr lang="en-US" altLang="ja-JP" sz="2800" b="1" dirty="0" smtClean="0">
                <a:solidFill>
                  <a:srgbClr val="000000"/>
                </a:solidFill>
                <a:latin typeface="Century" pitchFamily="18" charset="0"/>
                <a:ea typeface="ＭＳ 明朝" pitchFamily="17" charset="-128"/>
                <a:cs typeface="ＭＳ 明朝" pitchFamily="17" charset="-128"/>
              </a:rPr>
              <a:t>)</a:t>
            </a:r>
            <a:r>
              <a:rPr lang="ja-JP" altLang="en-US" sz="2800" b="1" dirty="0" smtClean="0">
                <a:solidFill>
                  <a:srgbClr val="000000"/>
                </a:solidFill>
                <a:latin typeface="Times New Roman" pitchFamily="18" charset="0"/>
                <a:ea typeface="ＭＳ 明朝" pitchFamily="17" charset="-128"/>
                <a:cs typeface="ＭＳ 明朝" pitchFamily="17" charset="-128"/>
              </a:rPr>
              <a:t>正答のみではなく思考の過程を評価すること、</a:t>
            </a:r>
            <a:r>
              <a:rPr lang="en-US" altLang="ja-JP" sz="2800" b="1" dirty="0" smtClean="0">
                <a:solidFill>
                  <a:srgbClr val="000000"/>
                </a:solidFill>
                <a:latin typeface="Century" pitchFamily="18" charset="0"/>
                <a:ea typeface="ＭＳ 明朝" pitchFamily="17" charset="-128"/>
                <a:cs typeface="Times New Roman" pitchFamily="18" charset="0"/>
              </a:rPr>
              <a:t>f</a:t>
            </a:r>
            <a:r>
              <a:rPr lang="en-US" altLang="ja-JP" sz="2800" b="1" dirty="0" smtClean="0">
                <a:solidFill>
                  <a:srgbClr val="000000"/>
                </a:solidFill>
                <a:latin typeface="Century" pitchFamily="18" charset="0"/>
                <a:ea typeface="ＭＳ 明朝" pitchFamily="17" charset="-128"/>
                <a:cs typeface="ＭＳ 明朝" pitchFamily="17" charset="-128"/>
              </a:rPr>
              <a:t>)</a:t>
            </a:r>
            <a:r>
              <a:rPr lang="ja-JP" altLang="en-US" sz="2800" b="1" dirty="0" smtClean="0">
                <a:solidFill>
                  <a:srgbClr val="000000"/>
                </a:solidFill>
                <a:latin typeface="Times New Roman" pitchFamily="18" charset="0"/>
                <a:ea typeface="ＭＳ 明朝" pitchFamily="17" charset="-128"/>
                <a:cs typeface="ＭＳ 明朝" pitchFamily="17" charset="-128"/>
              </a:rPr>
              <a:t>データ・事実に基づく議論・ディベートを奨励することが有効であろう。自分で考える習慣ができた若者が、</a:t>
            </a:r>
            <a:r>
              <a:rPr lang="en-US" altLang="ja-JP" sz="2800" b="1" dirty="0" smtClean="0">
                <a:solidFill>
                  <a:srgbClr val="000000"/>
                </a:solidFill>
                <a:latin typeface="Century" pitchFamily="18" charset="0"/>
                <a:ea typeface="ＭＳ 明朝" pitchFamily="17" charset="-128"/>
                <a:cs typeface="Times New Roman" pitchFamily="18" charset="0"/>
              </a:rPr>
              <a:t>TRIZ</a:t>
            </a:r>
            <a:r>
              <a:rPr lang="ja-JP" altLang="en-US" sz="2800" b="1" dirty="0" smtClean="0">
                <a:solidFill>
                  <a:srgbClr val="000000"/>
                </a:solidFill>
                <a:latin typeface="Times New Roman" pitchFamily="18" charset="0"/>
                <a:ea typeface="ＭＳ 明朝" pitchFamily="17" charset="-128"/>
                <a:cs typeface="ＭＳ 明朝" pitchFamily="17" charset="-128"/>
              </a:rPr>
              <a:t>等の創造技法を習得すると、質の高い発想ができると期待される</a:t>
            </a:r>
            <a:r>
              <a:rPr lang="ja-JP" altLang="en-US" sz="2800" b="1" dirty="0" smtClean="0">
                <a:solidFill>
                  <a:srgbClr val="000000"/>
                </a:solidFill>
                <a:latin typeface="Times New Roman" pitchFamily="18" charset="0"/>
                <a:ea typeface="ＭＳ 明朝" pitchFamily="17" charset="-128"/>
                <a:cs typeface="ＭＳ 明朝" pitchFamily="17" charset="-128"/>
              </a:rPr>
              <a:t>。</a:t>
            </a:r>
            <a:endParaRPr kumimoji="1" lang="ja-JP" altLang="en-US"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ja-JP" altLang="en-US" smtClean="0"/>
              <a:t>英国の創造性教育</a:t>
            </a:r>
          </a:p>
        </p:txBody>
      </p:sp>
      <p:sp>
        <p:nvSpPr>
          <p:cNvPr id="25603" name="Rectangle 3"/>
          <p:cNvSpPr>
            <a:spLocks noGrp="1" noChangeArrowheads="1"/>
          </p:cNvSpPr>
          <p:nvPr>
            <p:ph type="body" sz="half" idx="1"/>
          </p:nvPr>
        </p:nvSpPr>
        <p:spPr/>
        <p:txBody>
          <a:bodyPr/>
          <a:lstStyle/>
          <a:p>
            <a:pPr eaLnBrk="1" hangingPunct="1"/>
            <a:r>
              <a:rPr lang="en-US" altLang="ja-JP" sz="2000" b="1" dirty="0" smtClean="0"/>
              <a:t>2000</a:t>
            </a:r>
            <a:r>
              <a:rPr lang="ja-JP" altLang="en-US" sz="2000" b="1" dirty="0" smtClean="0"/>
              <a:t>年より：</a:t>
            </a:r>
            <a:r>
              <a:rPr lang="en-US" altLang="ja-JP" sz="2000" b="1" dirty="0" smtClean="0"/>
              <a:t>QCA-Project</a:t>
            </a:r>
          </a:p>
          <a:p>
            <a:pPr eaLnBrk="1" hangingPunct="1"/>
            <a:r>
              <a:rPr lang="en-US" altLang="ja-JP" sz="2000" b="1" dirty="0" smtClean="0"/>
              <a:t>2003</a:t>
            </a:r>
            <a:r>
              <a:rPr lang="ja-JP" altLang="en-US" sz="2000" b="1" dirty="0" smtClean="0"/>
              <a:t>年</a:t>
            </a:r>
            <a:r>
              <a:rPr lang="en-US" altLang="ja-JP" sz="2000" b="1" dirty="0" smtClean="0"/>
              <a:t>1000</a:t>
            </a:r>
            <a:r>
              <a:rPr lang="ja-JP" altLang="en-US" sz="2000" b="1" dirty="0" smtClean="0"/>
              <a:t>の小・中学校導入。教科内、クロスカリキュラム</a:t>
            </a:r>
          </a:p>
          <a:p>
            <a:pPr eaLnBrk="1" hangingPunct="1"/>
            <a:r>
              <a:rPr lang="ja-JP" altLang="en-US" sz="2000" b="1" dirty="0" smtClean="0">
                <a:solidFill>
                  <a:srgbClr val="0070C0"/>
                </a:solidFill>
              </a:rPr>
              <a:t>「創造性のとらえ方」</a:t>
            </a:r>
          </a:p>
          <a:p>
            <a:pPr eaLnBrk="1" hangingPunct="1">
              <a:buFont typeface="Wingdings" pitchFamily="2" charset="2"/>
              <a:buNone/>
            </a:pPr>
            <a:r>
              <a:rPr lang="ja-JP" altLang="en-US" sz="2000" b="1" dirty="0" smtClean="0"/>
              <a:t>　　</a:t>
            </a:r>
            <a:r>
              <a:rPr lang="ja-JP" altLang="en-US" sz="2000" b="1" dirty="0" smtClean="0">
                <a:solidFill>
                  <a:srgbClr val="00B050"/>
                </a:solidFill>
              </a:rPr>
              <a:t>①想像　②目的をもった想像　③所産の独自性</a:t>
            </a:r>
          </a:p>
          <a:p>
            <a:pPr eaLnBrk="1" hangingPunct="1">
              <a:buFont typeface="Wingdings" pitchFamily="2" charset="2"/>
              <a:buNone/>
            </a:pPr>
            <a:r>
              <a:rPr lang="ja-JP" altLang="en-US" sz="2000" b="1" dirty="0" smtClean="0">
                <a:solidFill>
                  <a:srgbClr val="00B050"/>
                </a:solidFill>
              </a:rPr>
              <a:t>　　　④所産は目的に照らして価値があるか　</a:t>
            </a:r>
            <a:r>
              <a:rPr lang="ja-JP" altLang="en-US" sz="2000" b="1" dirty="0" smtClean="0">
                <a:solidFill>
                  <a:srgbClr val="FFC000"/>
                </a:solidFill>
              </a:rPr>
              <a:t>　</a:t>
            </a:r>
          </a:p>
          <a:p>
            <a:pPr eaLnBrk="1" hangingPunct="1"/>
            <a:r>
              <a:rPr lang="ja-JP" altLang="en-US" sz="2000" b="1" dirty="0" smtClean="0"/>
              <a:t>実施例</a:t>
            </a:r>
          </a:p>
          <a:p>
            <a:pPr eaLnBrk="1" hangingPunct="1">
              <a:buFont typeface="Wingdings" pitchFamily="2" charset="2"/>
              <a:buNone/>
            </a:pPr>
            <a:r>
              <a:rPr lang="ja-JP" altLang="en-US" sz="2000" b="1" dirty="0" smtClean="0"/>
              <a:t>　　・</a:t>
            </a:r>
            <a:r>
              <a:rPr lang="en-US" altLang="ja-JP" sz="2000" b="1" dirty="0" smtClean="0"/>
              <a:t>Victoria Primary(Leeds)</a:t>
            </a:r>
          </a:p>
          <a:p>
            <a:pPr eaLnBrk="1" hangingPunct="1">
              <a:buFont typeface="Wingdings" pitchFamily="2" charset="2"/>
              <a:buNone/>
            </a:pPr>
            <a:r>
              <a:rPr lang="en-US" altLang="ja-JP" sz="2000" b="1" dirty="0" smtClean="0"/>
              <a:t>     </a:t>
            </a:r>
            <a:r>
              <a:rPr lang="ja-JP" altLang="en-US" sz="2000" b="1" dirty="0" smtClean="0"/>
              <a:t>・</a:t>
            </a:r>
            <a:r>
              <a:rPr lang="en-US" altLang="ja-JP" sz="2000" b="1" dirty="0" smtClean="0"/>
              <a:t>Teachers’ Kit </a:t>
            </a:r>
            <a:r>
              <a:rPr lang="ja-JP" altLang="en-US" sz="2000" b="1" dirty="0" smtClean="0"/>
              <a:t>より</a:t>
            </a:r>
          </a:p>
          <a:p>
            <a:pPr eaLnBrk="1" hangingPunct="1">
              <a:buFont typeface="Wingdings" pitchFamily="2" charset="2"/>
              <a:buNone/>
            </a:pPr>
            <a:r>
              <a:rPr lang="ja-JP" altLang="en-US" sz="1800" dirty="0" smtClean="0"/>
              <a:t>　　</a:t>
            </a:r>
          </a:p>
          <a:p>
            <a:pPr eaLnBrk="1" hangingPunct="1"/>
            <a:endParaRPr lang="ja-JP" altLang="en-US" sz="1800" dirty="0" smtClean="0"/>
          </a:p>
          <a:p>
            <a:pPr eaLnBrk="1" hangingPunct="1"/>
            <a:endParaRPr lang="en-US" altLang="ja-JP" sz="1800" dirty="0" smtClean="0"/>
          </a:p>
        </p:txBody>
      </p:sp>
      <p:pic>
        <p:nvPicPr>
          <p:cNvPr id="25604" name="Picture 6" descr="D:\Ichitaro\kouen\福島2004.5.27\図表\Mason-head.jpg"/>
          <p:cNvPicPr>
            <a:picLocks noGrp="1" noChangeAspect="1" noChangeArrowheads="1"/>
          </p:cNvPicPr>
          <p:nvPr>
            <p:ph type="clipArt" sz="half" idx="2"/>
          </p:nvPr>
        </p:nvPicPr>
        <p:blipFill>
          <a:blip r:embed="rId2" cstate="print"/>
          <a:srcRect/>
          <a:stretch>
            <a:fillRect/>
          </a:stretch>
        </p:blipFill>
        <p:spPr>
          <a:xfrm>
            <a:off x="4953000" y="2286000"/>
            <a:ext cx="3810000" cy="3744913"/>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defRPr/>
            </a:pPr>
            <a:r>
              <a:rPr lang="en-US" altLang="ja-JP" smtClean="0"/>
              <a:t>Fin2</a:t>
            </a:r>
            <a:br>
              <a:rPr lang="en-US" altLang="ja-JP" smtClean="0"/>
            </a:br>
            <a:endParaRPr lang="en-US" altLang="ja-JP" smtClean="0"/>
          </a:p>
        </p:txBody>
      </p:sp>
      <p:sp>
        <p:nvSpPr>
          <p:cNvPr id="30723" name="Rectangle 3"/>
          <p:cNvSpPr>
            <a:spLocks noGrp="1" noChangeArrowheads="1"/>
          </p:cNvSpPr>
          <p:nvPr>
            <p:ph type="body" idx="1"/>
          </p:nvPr>
        </p:nvSpPr>
        <p:spPr/>
        <p:txBody>
          <a:bodyPr/>
          <a:lstStyle/>
          <a:p>
            <a:pPr eaLnBrk="1" hangingPunct="1"/>
            <a:endParaRPr lang="ja-JP" altLang="ja-JP" smtClean="0"/>
          </a:p>
        </p:txBody>
      </p:sp>
      <p:pic>
        <p:nvPicPr>
          <p:cNvPr id="30724" name="Picture 4" descr="E:\Finland4-9\100MSDCF\DSC01563.JPG"/>
          <p:cNvPicPr>
            <a:picLocks noChangeAspect="1" noChangeArrowheads="1"/>
          </p:cNvPicPr>
          <p:nvPr/>
        </p:nvPicPr>
        <p:blipFill>
          <a:blip r:embed="rId2" cstate="print"/>
          <a:srcRect/>
          <a:stretch>
            <a:fillRect/>
          </a:stretch>
        </p:blipFill>
        <p:spPr bwMode="auto">
          <a:xfrm>
            <a:off x="-1524000" y="-1143000"/>
            <a:ext cx="12192000" cy="9144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ja-JP" altLang="en-US" smtClean="0"/>
              <a:t>フィンランド１</a:t>
            </a:r>
          </a:p>
        </p:txBody>
      </p:sp>
      <p:sp>
        <p:nvSpPr>
          <p:cNvPr id="18435" name="Rectangle 3"/>
          <p:cNvSpPr>
            <a:spLocks noGrp="1" noChangeArrowheads="1"/>
          </p:cNvSpPr>
          <p:nvPr>
            <p:ph type="body" idx="1"/>
          </p:nvPr>
        </p:nvSpPr>
        <p:spPr/>
        <p:txBody>
          <a:bodyPr/>
          <a:lstStyle/>
          <a:p>
            <a:pPr eaLnBrk="1" hangingPunct="1"/>
            <a:endParaRPr lang="ja-JP" altLang="ja-JP" smtClean="0"/>
          </a:p>
        </p:txBody>
      </p:sp>
      <p:pic>
        <p:nvPicPr>
          <p:cNvPr id="18436" name="Picture 4" descr="E:\Finland4-9\100MSDCF\DSC01581.JPG"/>
          <p:cNvPicPr>
            <a:picLocks noChangeAspect="1" noChangeArrowheads="1"/>
          </p:cNvPicPr>
          <p:nvPr/>
        </p:nvPicPr>
        <p:blipFill>
          <a:blip r:embed="rId2" cstate="print"/>
          <a:srcRect/>
          <a:stretch>
            <a:fillRect/>
          </a:stretch>
        </p:blipFill>
        <p:spPr bwMode="auto">
          <a:xfrm>
            <a:off x="-1524000" y="-1143000"/>
            <a:ext cx="12192000" cy="9144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eaLnBrk="1" hangingPunct="1">
              <a:defRPr/>
            </a:pPr>
            <a:r>
              <a:rPr lang="ja-JP" altLang="en-US" dirty="0" smtClean="0"/>
              <a:t>創造性の育成（</a:t>
            </a:r>
            <a:r>
              <a:rPr lang="ja-JP" altLang="en-US" sz="2400" dirty="0" smtClean="0"/>
              <a:t>弓野の実践</a:t>
            </a:r>
            <a:r>
              <a:rPr lang="ja-JP" altLang="en-US" dirty="0" smtClean="0"/>
              <a:t>）</a:t>
            </a:r>
            <a:br>
              <a:rPr lang="ja-JP" altLang="en-US" dirty="0" smtClean="0"/>
            </a:br>
            <a:r>
              <a:rPr lang="en-US" altLang="ja-JP" sz="2400" dirty="0" smtClean="0">
                <a:solidFill>
                  <a:srgbClr val="00B0F0"/>
                </a:solidFill>
              </a:rPr>
              <a:t>Wind CAR</a:t>
            </a:r>
            <a:r>
              <a:rPr lang="ja-JP" altLang="en-US" sz="2400" dirty="0" smtClean="0">
                <a:solidFill>
                  <a:srgbClr val="00B0F0"/>
                </a:solidFill>
              </a:rPr>
              <a:t>（風上に走る車）製作</a:t>
            </a:r>
            <a:endParaRPr lang="ja-JP" altLang="en-US" sz="2400" dirty="0">
              <a:solidFill>
                <a:srgbClr val="00B0F0"/>
              </a:solidFill>
            </a:endParaRPr>
          </a:p>
        </p:txBody>
      </p:sp>
      <p:sp>
        <p:nvSpPr>
          <p:cNvPr id="34819" name="コンテンツ プレースホルダ 2"/>
          <p:cNvSpPr>
            <a:spLocks noGrp="1"/>
          </p:cNvSpPr>
          <p:nvPr>
            <p:ph idx="1"/>
          </p:nvPr>
        </p:nvSpPr>
        <p:spPr/>
        <p:txBody>
          <a:bodyPr/>
          <a:lstStyle/>
          <a:p>
            <a:pPr eaLnBrk="1" hangingPunct="1"/>
            <a:r>
              <a:rPr lang="ja-JP" altLang="en-US" sz="3200" b="1" dirty="0" smtClean="0">
                <a:solidFill>
                  <a:srgbClr val="00B050"/>
                </a:solidFill>
              </a:rPr>
              <a:t>「風上に走るクルマを作りなさい」</a:t>
            </a:r>
          </a:p>
          <a:p>
            <a:pPr eaLnBrk="1" hangingPunct="1"/>
            <a:r>
              <a:rPr lang="ja-JP" altLang="en-US" sz="2400" b="1" u="sng" dirty="0" smtClean="0">
                <a:solidFill>
                  <a:srgbClr val="C00000"/>
                </a:solidFill>
              </a:rPr>
              <a:t>目標のみを与え、方法は各自考える。</a:t>
            </a:r>
          </a:p>
          <a:p>
            <a:pPr eaLnBrk="1" hangingPunct="1"/>
            <a:r>
              <a:rPr lang="ja-JP" altLang="en-US" sz="3200" dirty="0" smtClean="0">
                <a:solidFill>
                  <a:srgbClr val="0070C0"/>
                </a:solidFill>
              </a:rPr>
              <a:t>　</a:t>
            </a:r>
          </a:p>
          <a:p>
            <a:pPr eaLnBrk="1" hangingPunct="1"/>
            <a:r>
              <a:rPr lang="ja-JP" altLang="en-US" sz="2400" dirty="0" smtClean="0">
                <a:solidFill>
                  <a:srgbClr val="0070C0"/>
                </a:solidFill>
              </a:rPr>
              <a:t>大学生　</a:t>
            </a:r>
            <a:r>
              <a:rPr lang="en-US" altLang="ja-JP" sz="2400" dirty="0" smtClean="0">
                <a:solidFill>
                  <a:srgbClr val="0070C0"/>
                </a:solidFill>
              </a:rPr>
              <a:t>6</a:t>
            </a:r>
            <a:r>
              <a:rPr lang="ja-JP" altLang="en-US" sz="2400" dirty="0" smtClean="0">
                <a:solidFill>
                  <a:srgbClr val="0070C0"/>
                </a:solidFill>
              </a:rPr>
              <a:t>人一組</a:t>
            </a:r>
            <a:r>
              <a:rPr lang="en-US" altLang="ja-JP" sz="2400" dirty="0" smtClean="0">
                <a:solidFill>
                  <a:srgbClr val="0070C0"/>
                </a:solidFill>
              </a:rPr>
              <a:t>:13</a:t>
            </a:r>
            <a:r>
              <a:rPr lang="ja-JP" altLang="en-US" sz="2400" dirty="0" smtClean="0">
                <a:solidFill>
                  <a:srgbClr val="0070C0"/>
                </a:solidFill>
              </a:rPr>
              <a:t>班　</a:t>
            </a:r>
          </a:p>
          <a:p>
            <a:pPr eaLnBrk="1" hangingPunct="1"/>
            <a:r>
              <a:rPr lang="ja-JP" altLang="en-US" sz="2400" dirty="0" smtClean="0">
                <a:solidFill>
                  <a:srgbClr val="0070C0"/>
                </a:solidFill>
              </a:rPr>
              <a:t>材料</a:t>
            </a:r>
            <a:r>
              <a:rPr lang="en-US" altLang="ja-JP" sz="2400" dirty="0" smtClean="0">
                <a:solidFill>
                  <a:srgbClr val="0070C0"/>
                </a:solidFill>
              </a:rPr>
              <a:t> ----  (3,000</a:t>
            </a:r>
            <a:r>
              <a:rPr lang="ja-JP" altLang="en-US" sz="2400" dirty="0" smtClean="0">
                <a:solidFill>
                  <a:srgbClr val="0070C0"/>
                </a:solidFill>
              </a:rPr>
              <a:t>円以内</a:t>
            </a:r>
            <a:r>
              <a:rPr lang="en-US" altLang="ja-JP" sz="2400" dirty="0" smtClean="0">
                <a:solidFill>
                  <a:srgbClr val="0070C0"/>
                </a:solidFill>
              </a:rPr>
              <a:t>)</a:t>
            </a:r>
            <a:endParaRPr lang="ja-JP" altLang="en-US" sz="2400" dirty="0" smtClean="0">
              <a:solidFill>
                <a:srgbClr val="0070C0"/>
              </a:solidFill>
            </a:endParaRPr>
          </a:p>
          <a:p>
            <a:pPr eaLnBrk="1" hangingPunct="1"/>
            <a:r>
              <a:rPr lang="en-US" altLang="ja-JP" sz="2400" b="1" dirty="0" smtClean="0">
                <a:solidFill>
                  <a:srgbClr val="0070C0"/>
                </a:solidFill>
              </a:rPr>
              <a:t>&lt;</a:t>
            </a:r>
            <a:r>
              <a:rPr lang="ja-JP" altLang="en-US" sz="2400" b="1" dirty="0" smtClean="0">
                <a:solidFill>
                  <a:srgbClr val="0070C0"/>
                </a:solidFill>
              </a:rPr>
              <a:t>例</a:t>
            </a:r>
            <a:r>
              <a:rPr lang="en-US" altLang="ja-JP" sz="2400" b="1" dirty="0" smtClean="0">
                <a:solidFill>
                  <a:srgbClr val="0070C0"/>
                </a:solidFill>
              </a:rPr>
              <a:t>&gt;</a:t>
            </a:r>
            <a:endParaRPr lang="ja-JP" altLang="en-US" sz="2400" b="1" dirty="0" smtClean="0">
              <a:solidFill>
                <a:srgbClr val="0070C0"/>
              </a:solidFill>
            </a:endParaRPr>
          </a:p>
          <a:p>
            <a:pPr eaLnBrk="1" hangingPunct="1"/>
            <a:r>
              <a:rPr lang="ja-JP" altLang="en-US" sz="2400" dirty="0" smtClean="0"/>
              <a:t>　</a:t>
            </a:r>
            <a:r>
              <a:rPr lang="ja-JP" altLang="en-US" sz="2400" dirty="0" smtClean="0">
                <a:solidFill>
                  <a:srgbClr val="00B050"/>
                </a:solidFill>
              </a:rPr>
              <a:t>割り箸、　針金</a:t>
            </a:r>
          </a:p>
          <a:p>
            <a:pPr eaLnBrk="1" hangingPunct="1"/>
            <a:r>
              <a:rPr lang="ja-JP" altLang="en-US" sz="2400" dirty="0" smtClean="0">
                <a:solidFill>
                  <a:srgbClr val="00B050"/>
                </a:solidFill>
              </a:rPr>
              <a:t>　厚紙、　ゴム</a:t>
            </a:r>
          </a:p>
          <a:p>
            <a:pPr eaLnBrk="1" hangingPunct="1"/>
            <a:r>
              <a:rPr lang="ja-JP" altLang="en-US" sz="2400" dirty="0" smtClean="0">
                <a:solidFill>
                  <a:srgbClr val="00B050"/>
                </a:solidFill>
              </a:rPr>
              <a:t>　ストロー、　古ハガキ</a:t>
            </a:r>
          </a:p>
          <a:p>
            <a:pPr eaLnBrk="1" hangingPunct="1"/>
            <a:endParaRPr lang="ja-JP" alt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eaLnBrk="1" hangingPunct="1">
              <a:defRPr/>
            </a:pPr>
            <a:r>
              <a:rPr lang="ja-JP" altLang="en-US" dirty="0" smtClean="0"/>
              <a:t>学生が創った</a:t>
            </a:r>
            <a:r>
              <a:rPr lang="en-US" altLang="ja-JP" dirty="0" smtClean="0"/>
              <a:t>Wind </a:t>
            </a:r>
            <a:r>
              <a:rPr lang="en-US" altLang="ja-JP" dirty="0" err="1" smtClean="0"/>
              <a:t>CArs</a:t>
            </a:r>
            <a:endParaRPr lang="ja-JP" altLang="en-US" dirty="0"/>
          </a:p>
        </p:txBody>
      </p:sp>
      <p:pic>
        <p:nvPicPr>
          <p:cNvPr id="35843" name="コンテンツ プレースホルダ 3" descr="図10-2.jpg"/>
          <p:cNvPicPr>
            <a:picLocks noGrp="1" noChangeAspect="1"/>
          </p:cNvPicPr>
          <p:nvPr>
            <p:ph idx="1"/>
          </p:nvPr>
        </p:nvPicPr>
        <p:blipFill>
          <a:blip r:embed="rId2" cstate="print"/>
          <a:srcRect/>
          <a:stretch>
            <a:fillRect/>
          </a:stretch>
        </p:blipFill>
        <p:spPr>
          <a:xfrm>
            <a:off x="1919288" y="1609725"/>
            <a:ext cx="4314825" cy="4846638"/>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eaLnBrk="1" hangingPunct="1">
              <a:defRPr/>
            </a:pPr>
            <a:r>
              <a:rPr lang="ja-JP" altLang="en-US" dirty="0" smtClean="0"/>
              <a:t>創造性関係本・</a:t>
            </a:r>
            <a:r>
              <a:rPr lang="en-US" altLang="ja-JP" dirty="0" smtClean="0"/>
              <a:t>HP</a:t>
            </a:r>
            <a:endParaRPr lang="ja-JP" altLang="en-US" dirty="0"/>
          </a:p>
        </p:txBody>
      </p:sp>
      <p:sp>
        <p:nvSpPr>
          <p:cNvPr id="39939" name="コンテンツ プレースホルダ 2"/>
          <p:cNvSpPr>
            <a:spLocks noGrp="1"/>
          </p:cNvSpPr>
          <p:nvPr>
            <p:ph idx="1"/>
          </p:nvPr>
        </p:nvSpPr>
        <p:spPr/>
        <p:txBody>
          <a:bodyPr/>
          <a:lstStyle/>
          <a:p>
            <a:pPr eaLnBrk="1" hangingPunct="1"/>
            <a:endParaRPr lang="en-US" altLang="ja-JP" dirty="0" smtClean="0"/>
          </a:p>
          <a:p>
            <a:pPr eaLnBrk="1" hangingPunct="1"/>
            <a:r>
              <a:rPr lang="ja-JP" altLang="en-US" dirty="0" smtClean="0"/>
              <a:t>弓野著　「</a:t>
            </a:r>
            <a:r>
              <a:rPr lang="ja-JP" altLang="en-US" b="1" dirty="0" smtClean="0"/>
              <a:t>学びと創りの心理学</a:t>
            </a:r>
            <a:r>
              <a:rPr lang="en-US" altLang="ja-JP" dirty="0" smtClean="0"/>
              <a:t>: </a:t>
            </a:r>
            <a:r>
              <a:rPr lang="en-US" altLang="ja-JP" dirty="0" smtClean="0">
                <a:solidFill>
                  <a:srgbClr val="00B050"/>
                </a:solidFill>
              </a:rPr>
              <a:t>PDF-Book</a:t>
            </a:r>
            <a:r>
              <a:rPr lang="ja-JP" altLang="en-US" dirty="0" smtClean="0"/>
              <a:t>」</a:t>
            </a:r>
            <a:endParaRPr lang="en-US" altLang="ja-JP" dirty="0" smtClean="0"/>
          </a:p>
          <a:p>
            <a:pPr eaLnBrk="1" hangingPunct="1"/>
            <a:r>
              <a:rPr lang="en-US" altLang="ja-JP" dirty="0" smtClean="0"/>
              <a:t> [ </a:t>
            </a:r>
            <a:r>
              <a:rPr lang="en-US" altLang="ja-JP" sz="2000" dirty="0" smtClean="0">
                <a:solidFill>
                  <a:srgbClr val="00B0F0"/>
                </a:solidFill>
              </a:rPr>
              <a:t>http://www.dyumiken.com</a:t>
            </a:r>
            <a:r>
              <a:rPr lang="ja-JP" altLang="en-US" sz="2000" dirty="0" smtClean="0">
                <a:solidFill>
                  <a:srgbClr val="00B050"/>
                </a:solidFill>
              </a:rPr>
              <a:t>（</a:t>
            </a:r>
            <a:r>
              <a:rPr lang="ja-JP" altLang="en-US" sz="2000" b="1" dirty="0" smtClean="0">
                <a:solidFill>
                  <a:srgbClr val="FF0000"/>
                </a:solidFill>
              </a:rPr>
              <a:t>弓野教育研究所</a:t>
            </a:r>
            <a:r>
              <a:rPr lang="ja-JP" altLang="en-US" sz="2000" dirty="0" smtClean="0">
                <a:solidFill>
                  <a:srgbClr val="FF0000"/>
                </a:solidFill>
              </a:rPr>
              <a:t>より</a:t>
            </a:r>
          </a:p>
          <a:p>
            <a:pPr eaLnBrk="1" hangingPunct="1"/>
            <a:r>
              <a:rPr lang="ja-JP" altLang="en-US" sz="2000" dirty="0" smtClean="0">
                <a:solidFill>
                  <a:srgbClr val="FF0000"/>
                </a:solidFill>
              </a:rPr>
              <a:t>　　　　　　</a:t>
            </a:r>
            <a:r>
              <a:rPr lang="ja-JP" altLang="en-US" sz="2000" b="1" dirty="0" smtClean="0">
                <a:solidFill>
                  <a:srgbClr val="FF0000"/>
                </a:solidFill>
              </a:rPr>
              <a:t>ダウン・ロードできます。</a:t>
            </a:r>
            <a:r>
              <a:rPr lang="ja-JP" altLang="en-US" sz="2000" b="1" u="sng" dirty="0" smtClean="0">
                <a:solidFill>
                  <a:srgbClr val="FF00FF"/>
                </a:solidFill>
              </a:rPr>
              <a:t>代金</a:t>
            </a:r>
            <a:r>
              <a:rPr lang="en-US" altLang="ja-JP" sz="2000" b="1" u="sng" dirty="0" smtClean="0">
                <a:solidFill>
                  <a:srgbClr val="FF00FF"/>
                </a:solidFill>
              </a:rPr>
              <a:t>:300</a:t>
            </a:r>
            <a:r>
              <a:rPr lang="ja-JP" altLang="en-US" sz="2000" b="1" u="sng" dirty="0" smtClean="0">
                <a:solidFill>
                  <a:srgbClr val="FF00FF"/>
                </a:solidFill>
              </a:rPr>
              <a:t>円）</a:t>
            </a:r>
            <a:r>
              <a:rPr lang="en-US" altLang="ja-JP" sz="2000" dirty="0" smtClean="0"/>
              <a:t>]</a:t>
            </a:r>
            <a:endParaRPr lang="en-US" altLang="ja-JP" dirty="0" smtClean="0"/>
          </a:p>
          <a:p>
            <a:pPr eaLnBrk="1" hangingPunct="1"/>
            <a:r>
              <a:rPr lang="ja-JP" altLang="en-US" dirty="0" smtClean="0"/>
              <a:t>弓野著　　「総合的学習の学力　明治図書」</a:t>
            </a:r>
            <a:endParaRPr lang="en-US" altLang="ja-JP" dirty="0" smtClean="0"/>
          </a:p>
          <a:p>
            <a:pPr eaLnBrk="1" hangingPunct="1"/>
            <a:r>
              <a:rPr lang="ja-JP" altLang="en-US" dirty="0" smtClean="0"/>
              <a:t>弓野（編著）「世界の創造性教育　ナカニシヤ出版」</a:t>
            </a:r>
          </a:p>
          <a:p>
            <a:pPr eaLnBrk="1" hangingPunct="1">
              <a:buNone/>
            </a:pPr>
            <a:endParaRPr lang="en-US" altLang="ja-JP" dirty="0" smtClean="0">
              <a:solidFill>
                <a:srgbClr val="00B050"/>
              </a:solidFill>
            </a:endParaRPr>
          </a:p>
          <a:p>
            <a:pPr eaLnBrk="1" hangingPunct="1"/>
            <a:endParaRPr lang="ja-JP" altLang="en-US" dirty="0" smtClean="0">
              <a:solidFill>
                <a:srgbClr val="00B050"/>
              </a:solidFill>
            </a:endParaRPr>
          </a:p>
          <a:p>
            <a:pPr eaLnBrk="1" hangingPunct="1">
              <a:buFont typeface="Wingdings 2" pitchFamily="18" charset="2"/>
              <a:buNone/>
            </a:pPr>
            <a:endParaRPr lang="ja-JP" altLang="en-US" dirty="0" smtClean="0"/>
          </a:p>
          <a:p>
            <a:pPr eaLnBrk="1" hangingPunct="1"/>
            <a:endParaRPr lang="ja-JP" altLang="en-US" dirty="0" smtClean="0"/>
          </a:p>
          <a:p>
            <a:pPr eaLnBrk="1" hangingPunct="1"/>
            <a:endParaRPr lang="ja-JP" alt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学びと創りの心理学</a:t>
            </a:r>
            <a:r>
              <a:rPr kumimoji="1" lang="ja-JP" altLang="en-US" sz="2400" dirty="0" smtClean="0"/>
              <a:t>（</a:t>
            </a:r>
            <a:r>
              <a:rPr kumimoji="1" lang="en-US" altLang="ja-JP" sz="2400" dirty="0" smtClean="0"/>
              <a:t>PDF-Book</a:t>
            </a:r>
            <a:r>
              <a:rPr kumimoji="1" lang="ja-JP" altLang="en-US" sz="2400" dirty="0" smtClean="0"/>
              <a:t>）内容</a:t>
            </a:r>
            <a:endParaRPr kumimoji="1" lang="ja-JP" altLang="en-US" sz="2400" dirty="0"/>
          </a:p>
        </p:txBody>
      </p:sp>
      <p:sp>
        <p:nvSpPr>
          <p:cNvPr id="3" name="コンテンツ プレースホルダ 2"/>
          <p:cNvSpPr>
            <a:spLocks noGrp="1"/>
          </p:cNvSpPr>
          <p:nvPr>
            <p:ph idx="1"/>
          </p:nvPr>
        </p:nvSpPr>
        <p:spPr/>
        <p:txBody>
          <a:bodyPr/>
          <a:lstStyle/>
          <a:p>
            <a:r>
              <a:rPr lang="ja-JP" altLang="ja-JP" sz="1400" b="1" dirty="0" smtClean="0"/>
              <a:t>はじめに</a:t>
            </a:r>
            <a:r>
              <a:rPr lang="en-US" altLang="ja-JP" sz="1400" dirty="0" smtClean="0"/>
              <a:t> </a:t>
            </a:r>
            <a:endParaRPr lang="ja-JP" altLang="ja-JP" sz="1400" dirty="0" smtClean="0"/>
          </a:p>
          <a:p>
            <a:r>
              <a:rPr lang="ja-JP" altLang="ja-JP" sz="1400" b="1" dirty="0" smtClean="0"/>
              <a:t>第一章　　学びと創り</a:t>
            </a:r>
            <a:r>
              <a:rPr lang="en-US" altLang="ja-JP" sz="1400" b="1" dirty="0" smtClean="0"/>
              <a:t>(9)</a:t>
            </a:r>
            <a:endParaRPr lang="ja-JP" altLang="ja-JP" sz="1400" dirty="0" smtClean="0"/>
          </a:p>
          <a:p>
            <a:r>
              <a:rPr lang="ja-JP" altLang="ja-JP" sz="1400" b="1" dirty="0" smtClean="0"/>
              <a:t>第二章　　学びのみで日本に未来はあるか</a:t>
            </a:r>
            <a:r>
              <a:rPr lang="en-US" altLang="ja-JP" sz="1400" b="1" dirty="0" smtClean="0"/>
              <a:t> (26)</a:t>
            </a:r>
            <a:endParaRPr lang="ja-JP" altLang="ja-JP" sz="1400" dirty="0" smtClean="0"/>
          </a:p>
          <a:p>
            <a:r>
              <a:rPr lang="ja-JP" altLang="ja-JP" sz="1400" b="1" dirty="0" smtClean="0"/>
              <a:t>第三章　　知能と創造性の心理</a:t>
            </a:r>
            <a:r>
              <a:rPr lang="en-US" altLang="ja-JP" sz="1400" b="1" dirty="0" smtClean="0"/>
              <a:t>(37)</a:t>
            </a:r>
            <a:endParaRPr lang="ja-JP" altLang="ja-JP" sz="1400" dirty="0" smtClean="0"/>
          </a:p>
          <a:p>
            <a:r>
              <a:rPr lang="ja-JP" altLang="ja-JP" sz="1400" b="1" dirty="0" smtClean="0"/>
              <a:t>第四章　　しかる・ほめる・</a:t>
            </a:r>
            <a:r>
              <a:rPr lang="ja-JP" altLang="ja-JP" sz="1400" b="1" dirty="0" err="1" smtClean="0"/>
              <a:t>ただすの</a:t>
            </a:r>
            <a:r>
              <a:rPr lang="ja-JP" altLang="ja-JP" sz="1400" b="1" dirty="0" smtClean="0"/>
              <a:t>心理</a:t>
            </a:r>
            <a:r>
              <a:rPr lang="en-US" altLang="ja-JP" sz="1400" b="1" dirty="0" smtClean="0"/>
              <a:t>(51)</a:t>
            </a:r>
            <a:endParaRPr lang="ja-JP" altLang="ja-JP" sz="1400" dirty="0" smtClean="0"/>
          </a:p>
          <a:p>
            <a:r>
              <a:rPr lang="ja-JP" altLang="ja-JP" sz="1400" b="1" dirty="0" smtClean="0"/>
              <a:t>第五章　　知能と創造性を伸ばす</a:t>
            </a:r>
            <a:r>
              <a:rPr lang="en-US" altLang="ja-JP" sz="1400" b="1" dirty="0" smtClean="0"/>
              <a:t>(56)</a:t>
            </a:r>
            <a:r>
              <a:rPr lang="en-US" altLang="ja-JP" sz="1400" dirty="0" smtClean="0"/>
              <a:t> </a:t>
            </a:r>
            <a:endParaRPr lang="ja-JP" altLang="ja-JP" sz="1400" dirty="0" smtClean="0"/>
          </a:p>
          <a:p>
            <a:r>
              <a:rPr lang="ja-JP" altLang="ja-JP" sz="1400" b="1" dirty="0" smtClean="0"/>
              <a:t>第六章　ほめて自尊感情を高める</a:t>
            </a:r>
            <a:r>
              <a:rPr lang="en-US" altLang="ja-JP" sz="1400" b="1" dirty="0" smtClean="0"/>
              <a:t>(70)</a:t>
            </a:r>
            <a:endParaRPr lang="ja-JP" altLang="ja-JP" sz="1400" dirty="0" smtClean="0"/>
          </a:p>
          <a:p>
            <a:r>
              <a:rPr lang="en-US" altLang="ja-JP" sz="1400" dirty="0" smtClean="0"/>
              <a:t> </a:t>
            </a:r>
            <a:r>
              <a:rPr lang="ja-JP" altLang="ja-JP" sz="1400" b="1" dirty="0" smtClean="0"/>
              <a:t>第七章　　さまざまな個性</a:t>
            </a:r>
            <a:r>
              <a:rPr lang="en-US" altLang="ja-JP" sz="1400" b="1" dirty="0" smtClean="0"/>
              <a:t>(88)</a:t>
            </a:r>
            <a:endParaRPr lang="ja-JP" altLang="ja-JP" sz="1400" dirty="0" smtClean="0"/>
          </a:p>
          <a:p>
            <a:r>
              <a:rPr lang="ja-JP" altLang="ja-JP" sz="1400" b="1" dirty="0" smtClean="0"/>
              <a:t>第八章　　今なぜ個性・創造性が重要か</a:t>
            </a:r>
            <a:r>
              <a:rPr lang="en-US" altLang="ja-JP" sz="1400" b="1" dirty="0" smtClean="0"/>
              <a:t>(95)</a:t>
            </a:r>
            <a:endParaRPr lang="ja-JP" altLang="ja-JP" sz="1400" dirty="0" smtClean="0"/>
          </a:p>
          <a:p>
            <a:r>
              <a:rPr lang="ja-JP" altLang="ja-JP" sz="1400" b="1" dirty="0" smtClean="0"/>
              <a:t>第九章　ほめて達成動機を伸ばす</a:t>
            </a:r>
            <a:r>
              <a:rPr lang="en-US" altLang="ja-JP" sz="1400" b="1" dirty="0" smtClean="0"/>
              <a:t>(100)</a:t>
            </a:r>
            <a:endParaRPr lang="ja-JP" altLang="ja-JP" sz="1400" dirty="0" smtClean="0"/>
          </a:p>
          <a:p>
            <a:r>
              <a:rPr lang="ja-JP" altLang="ja-JP" sz="1400" b="1" dirty="0" smtClean="0"/>
              <a:t>第十章　ほめて個性的</a:t>
            </a:r>
            <a:r>
              <a:rPr lang="en-US" altLang="ja-JP" sz="1400" b="1" dirty="0" smtClean="0"/>
              <a:t>IQ</a:t>
            </a:r>
            <a:r>
              <a:rPr lang="ja-JP" altLang="ja-JP" sz="1400" b="1" dirty="0" smtClean="0"/>
              <a:t>を伸ばす</a:t>
            </a:r>
            <a:r>
              <a:rPr lang="en-US" altLang="ja-JP" sz="1400" b="1" dirty="0" smtClean="0"/>
              <a:t>(108)</a:t>
            </a:r>
            <a:endParaRPr lang="ja-JP" altLang="ja-JP" sz="1400" dirty="0" smtClean="0"/>
          </a:p>
          <a:p>
            <a:r>
              <a:rPr lang="ja-JP" altLang="ja-JP" sz="1400" b="1" dirty="0" smtClean="0"/>
              <a:t>１．個性的</a:t>
            </a:r>
            <a:r>
              <a:rPr lang="en-US" altLang="ja-JP" sz="1400" b="1" dirty="0" smtClean="0"/>
              <a:t>IQ</a:t>
            </a:r>
            <a:r>
              <a:rPr lang="ja-JP" altLang="ja-JP" sz="1400" b="1" dirty="0" smtClean="0"/>
              <a:t>とは何か</a:t>
            </a:r>
            <a:endParaRPr lang="ja-JP" altLang="ja-JP" sz="1400" dirty="0" smtClean="0"/>
          </a:p>
          <a:p>
            <a:r>
              <a:rPr lang="ja-JP" altLang="ja-JP" sz="1400" b="1" dirty="0" smtClean="0"/>
              <a:t>２．８つの個性的</a:t>
            </a:r>
            <a:r>
              <a:rPr lang="en-US" altLang="ja-JP" sz="1400" b="1" dirty="0" smtClean="0"/>
              <a:t>IQ</a:t>
            </a:r>
            <a:endParaRPr lang="ja-JP" altLang="ja-JP" sz="1400" dirty="0" smtClean="0"/>
          </a:p>
          <a:p>
            <a:r>
              <a:rPr lang="ja-JP" altLang="ja-JP" sz="1400" b="1" dirty="0" smtClean="0"/>
              <a:t>（</a:t>
            </a:r>
            <a:r>
              <a:rPr lang="en-US" altLang="ja-JP" sz="1400" b="1" dirty="0" smtClean="0"/>
              <a:t>1</a:t>
            </a:r>
            <a:r>
              <a:rPr lang="ja-JP" altLang="ja-JP" sz="1400" b="1" dirty="0" smtClean="0"/>
              <a:t>）学問的</a:t>
            </a:r>
            <a:r>
              <a:rPr lang="en-US" altLang="ja-JP" sz="1400" b="1" dirty="0" smtClean="0"/>
              <a:t>IQ: Academic IQ(AIQ)</a:t>
            </a:r>
            <a:r>
              <a:rPr lang="ja-JP" altLang="ja-JP" sz="1400" b="1" dirty="0" err="1" smtClean="0"/>
              <a:t>、</a:t>
            </a:r>
            <a:r>
              <a:rPr lang="en-US" altLang="ja-JP" sz="1400" b="1" dirty="0" smtClean="0"/>
              <a:t>(2)</a:t>
            </a:r>
            <a:r>
              <a:rPr lang="ja-JP" altLang="ja-JP" sz="1400" b="1" dirty="0" smtClean="0"/>
              <a:t>創造性</a:t>
            </a:r>
            <a:r>
              <a:rPr lang="en-US" altLang="ja-JP" sz="1400" b="1" dirty="0" smtClean="0"/>
              <a:t>IQ: Creativity IQ(CIQ)</a:t>
            </a:r>
            <a:r>
              <a:rPr lang="ja-JP" altLang="ja-JP" sz="1400" b="1" dirty="0" err="1" smtClean="0"/>
              <a:t>、</a:t>
            </a:r>
            <a:r>
              <a:rPr lang="ja-JP" altLang="ja-JP" sz="1400" b="1" dirty="0" smtClean="0"/>
              <a:t>（</a:t>
            </a:r>
            <a:r>
              <a:rPr lang="en-US" altLang="ja-JP" sz="1400" b="1" dirty="0" smtClean="0"/>
              <a:t>3</a:t>
            </a:r>
            <a:r>
              <a:rPr lang="ja-JP" altLang="ja-JP" sz="1400" b="1" dirty="0" smtClean="0"/>
              <a:t>）巧緻性</a:t>
            </a:r>
            <a:r>
              <a:rPr lang="en-US" altLang="ja-JP" sz="1400" b="1" dirty="0" smtClean="0"/>
              <a:t>IQ: Dexterity IQ(DIQ)</a:t>
            </a:r>
            <a:r>
              <a:rPr lang="ja-JP" altLang="ja-JP" sz="1400" b="1" dirty="0" err="1" smtClean="0"/>
              <a:t>、</a:t>
            </a:r>
            <a:r>
              <a:rPr lang="en-US" altLang="ja-JP" sz="1400" b="1" dirty="0" smtClean="0"/>
              <a:t>(4)</a:t>
            </a:r>
            <a:r>
              <a:rPr lang="ja-JP" altLang="ja-JP" sz="1400" b="1" dirty="0" smtClean="0"/>
              <a:t>共感性</a:t>
            </a:r>
            <a:r>
              <a:rPr lang="en-US" altLang="ja-JP" sz="1400" b="1" dirty="0" smtClean="0"/>
              <a:t>IQ: Empathy IQ(EIQ)</a:t>
            </a:r>
            <a:r>
              <a:rPr lang="ja-JP" altLang="ja-JP" sz="1400" b="1" dirty="0" err="1" smtClean="0"/>
              <a:t>、</a:t>
            </a:r>
            <a:r>
              <a:rPr lang="en-US" altLang="ja-JP" sz="1400" b="1" dirty="0" smtClean="0"/>
              <a:t>(5) </a:t>
            </a:r>
            <a:r>
              <a:rPr lang="ja-JP" altLang="ja-JP" sz="1400" b="1" dirty="0" smtClean="0"/>
              <a:t>判断力</a:t>
            </a:r>
            <a:r>
              <a:rPr lang="en-US" altLang="ja-JP" sz="1400" b="1" dirty="0" smtClean="0"/>
              <a:t>IQ: Judgment IQ(JIQ)</a:t>
            </a:r>
            <a:r>
              <a:rPr lang="ja-JP" altLang="ja-JP" sz="1400" b="1" dirty="0" err="1" smtClean="0"/>
              <a:t>、</a:t>
            </a:r>
            <a:r>
              <a:rPr lang="en-US" altLang="ja-JP" sz="1400" b="1" dirty="0" smtClean="0"/>
              <a:t>(6) </a:t>
            </a:r>
            <a:r>
              <a:rPr lang="ja-JP" altLang="ja-JP" sz="1400" b="1" dirty="0" smtClean="0"/>
              <a:t>モチベーション</a:t>
            </a:r>
            <a:r>
              <a:rPr lang="en-US" altLang="ja-JP" sz="1400" b="1" dirty="0" smtClean="0"/>
              <a:t>IQ: Motivation IQ(MIQ)</a:t>
            </a:r>
            <a:r>
              <a:rPr lang="ja-JP" altLang="ja-JP" sz="1400" b="1" dirty="0" err="1" smtClean="0"/>
              <a:t>、</a:t>
            </a:r>
            <a:r>
              <a:rPr lang="en-US" altLang="ja-JP" sz="1400" b="1" dirty="0" smtClean="0"/>
              <a:t>(</a:t>
            </a:r>
            <a:r>
              <a:rPr lang="ja-JP" altLang="ja-JP" sz="1400" b="1" dirty="0" smtClean="0"/>
              <a:t>７</a:t>
            </a:r>
            <a:r>
              <a:rPr lang="en-US" altLang="ja-JP" sz="1400" b="1" dirty="0" smtClean="0"/>
              <a:t>)</a:t>
            </a:r>
            <a:r>
              <a:rPr lang="ja-JP" altLang="ja-JP" sz="1400" b="1" dirty="0" smtClean="0"/>
              <a:t>パーソナリティ</a:t>
            </a:r>
            <a:r>
              <a:rPr lang="en-US" altLang="ja-JP" sz="1400" b="1" dirty="0" smtClean="0"/>
              <a:t>IQ: Personality IQ(PIQ)</a:t>
            </a:r>
            <a:r>
              <a:rPr lang="ja-JP" altLang="ja-JP" sz="1400" b="1" dirty="0" err="1" smtClean="0"/>
              <a:t>、</a:t>
            </a:r>
            <a:r>
              <a:rPr lang="ja-JP" altLang="ja-JP" sz="1400" b="1" dirty="0" smtClean="0"/>
              <a:t>（８）リーダーシップ・フォロワーシップ</a:t>
            </a:r>
            <a:r>
              <a:rPr lang="en-US" altLang="ja-JP" sz="1400" b="1" dirty="0" smtClean="0"/>
              <a:t>IQ: Leadership &amp;Followership IQ (L&amp;FIQ)</a:t>
            </a:r>
            <a:endParaRPr lang="ja-JP" altLang="ja-JP" sz="1400" b="1" dirty="0" smtClean="0"/>
          </a:p>
          <a:p>
            <a:r>
              <a:rPr lang="ja-JP" altLang="ja-JP" sz="1400" b="1" dirty="0" smtClean="0"/>
              <a:t>３．個性的</a:t>
            </a:r>
            <a:r>
              <a:rPr lang="en-US" altLang="ja-JP" sz="1400" b="1" dirty="0" smtClean="0"/>
              <a:t>IQ</a:t>
            </a:r>
            <a:r>
              <a:rPr lang="ja-JP" altLang="ja-JP" sz="1400" b="1" dirty="0" smtClean="0"/>
              <a:t>をほめる言葉を増やす</a:t>
            </a:r>
            <a:endParaRPr lang="ja-JP" altLang="ja-JP" sz="1400" dirty="0" smtClean="0"/>
          </a:p>
          <a:p>
            <a:endParaRPr lang="ja-JP" altLang="ja-JP" sz="1400" dirty="0" smtClean="0"/>
          </a:p>
          <a:p>
            <a:endParaRPr kumimoji="1" lang="ja-JP" alt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日本の教育の弱点</a:t>
            </a:r>
            <a:endParaRPr kumimoji="1" lang="ja-JP" altLang="en-US" dirty="0"/>
          </a:p>
        </p:txBody>
      </p:sp>
      <p:sp>
        <p:nvSpPr>
          <p:cNvPr id="3" name="コンテンツ プレースホルダ 2"/>
          <p:cNvSpPr>
            <a:spLocks noGrp="1"/>
          </p:cNvSpPr>
          <p:nvPr>
            <p:ph idx="1"/>
          </p:nvPr>
        </p:nvSpPr>
        <p:spPr/>
        <p:txBody>
          <a:bodyPr/>
          <a:lstStyle/>
          <a:p>
            <a:pPr>
              <a:buNone/>
            </a:pPr>
            <a:r>
              <a:rPr lang="ja-JP" altLang="en-US" dirty="0" smtClean="0"/>
              <a:t>山川健次郎</a:t>
            </a:r>
          </a:p>
          <a:p>
            <a:r>
              <a:rPr lang="ja-JP" altLang="en-US" dirty="0" smtClean="0"/>
              <a:t>　</a:t>
            </a:r>
            <a:r>
              <a:rPr lang="en-US" altLang="ja-JP" sz="2000" b="1" dirty="0" smtClean="0"/>
              <a:t>&lt;</a:t>
            </a:r>
            <a:r>
              <a:rPr lang="ja-JP" altLang="en-US" sz="2000" b="1" dirty="0" smtClean="0"/>
              <a:t>履歴</a:t>
            </a:r>
            <a:r>
              <a:rPr lang="en-US" altLang="ja-JP" sz="2000" b="1" dirty="0" smtClean="0"/>
              <a:t>&gt;</a:t>
            </a:r>
            <a:endParaRPr lang="ja-JP" altLang="en-US" b="1" dirty="0" smtClean="0"/>
          </a:p>
          <a:p>
            <a:r>
              <a:rPr lang="ja-JP" altLang="en-US" dirty="0" smtClean="0"/>
              <a:t>　</a:t>
            </a:r>
            <a:r>
              <a:rPr lang="ja-JP" altLang="en-US" sz="1400" b="1" dirty="0" smtClean="0"/>
              <a:t>嘉永</a:t>
            </a:r>
            <a:r>
              <a:rPr lang="en-US" altLang="ja-JP" sz="1400" b="1" dirty="0" smtClean="0"/>
              <a:t>7</a:t>
            </a:r>
            <a:r>
              <a:rPr lang="ja-JP" altLang="en-US" sz="1400" b="1" dirty="0" smtClean="0"/>
              <a:t>年（</a:t>
            </a:r>
            <a:r>
              <a:rPr lang="en-US" altLang="ja-JP" sz="1400" b="1" dirty="0" smtClean="0"/>
              <a:t>1954</a:t>
            </a:r>
            <a:r>
              <a:rPr lang="ja-JP" altLang="en-US" sz="1400" b="1" dirty="0" smtClean="0"/>
              <a:t>）会津生まれ</a:t>
            </a:r>
          </a:p>
          <a:p>
            <a:r>
              <a:rPr lang="ja-JP" altLang="en-US" sz="1400" b="1" dirty="0" smtClean="0"/>
              <a:t>　　慶應</a:t>
            </a:r>
            <a:r>
              <a:rPr lang="en-US" altLang="ja-JP" sz="1400" b="1" dirty="0" smtClean="0"/>
              <a:t>4</a:t>
            </a:r>
            <a:r>
              <a:rPr lang="ja-JP" altLang="en-US" sz="1400" b="1" dirty="0" smtClean="0"/>
              <a:t>年（</a:t>
            </a:r>
            <a:r>
              <a:rPr lang="en-US" altLang="ja-JP" sz="1400" b="1" dirty="0" smtClean="0"/>
              <a:t>1868</a:t>
            </a:r>
            <a:r>
              <a:rPr lang="ja-JP" altLang="en-US" sz="1400" b="1" dirty="0" smtClean="0"/>
              <a:t>）戊申戦争に参加</a:t>
            </a:r>
          </a:p>
          <a:p>
            <a:r>
              <a:rPr lang="ja-JP" altLang="en-US" sz="1400" b="1" dirty="0" smtClean="0"/>
              <a:t>　　明治</a:t>
            </a:r>
            <a:r>
              <a:rPr lang="en-US" altLang="ja-JP" sz="1400" b="1" dirty="0" smtClean="0"/>
              <a:t>4</a:t>
            </a:r>
            <a:r>
              <a:rPr lang="ja-JP" altLang="en-US" sz="1400" b="1" dirty="0" smtClean="0"/>
              <a:t>年（</a:t>
            </a:r>
            <a:r>
              <a:rPr lang="en-US" altLang="ja-JP" sz="1400" b="1" dirty="0" smtClean="0"/>
              <a:t>1871</a:t>
            </a:r>
            <a:r>
              <a:rPr lang="ja-JP" altLang="en-US" sz="1400" b="1" dirty="0" smtClean="0"/>
              <a:t>）アメリカに留学</a:t>
            </a:r>
          </a:p>
          <a:p>
            <a:r>
              <a:rPr lang="ja-JP" altLang="en-US" sz="1400" b="1" dirty="0" smtClean="0"/>
              <a:t>　　明治</a:t>
            </a:r>
            <a:r>
              <a:rPr lang="en-US" altLang="ja-JP" sz="1400" b="1" dirty="0" smtClean="0"/>
              <a:t>12</a:t>
            </a:r>
            <a:r>
              <a:rPr lang="ja-JP" altLang="en-US" sz="1400" b="1" dirty="0" smtClean="0"/>
              <a:t>年（</a:t>
            </a:r>
            <a:r>
              <a:rPr lang="en-US" altLang="ja-JP" sz="1400" b="1" dirty="0" smtClean="0"/>
              <a:t>1879</a:t>
            </a:r>
            <a:r>
              <a:rPr lang="ja-JP" altLang="en-US" sz="1400" b="1" dirty="0" smtClean="0"/>
              <a:t>）日本初の物理学教授</a:t>
            </a:r>
          </a:p>
          <a:p>
            <a:r>
              <a:rPr lang="ja-JP" altLang="en-US" sz="1400" b="1" dirty="0" smtClean="0"/>
              <a:t>　　明治</a:t>
            </a:r>
            <a:r>
              <a:rPr lang="en-US" altLang="ja-JP" sz="1400" b="1" dirty="0" smtClean="0"/>
              <a:t>34</a:t>
            </a:r>
            <a:r>
              <a:rPr lang="ja-JP" altLang="en-US" sz="1400" b="1" dirty="0" smtClean="0"/>
              <a:t>年（</a:t>
            </a:r>
            <a:r>
              <a:rPr lang="en-US" altLang="ja-JP" sz="1400" b="1" dirty="0" smtClean="0"/>
              <a:t>1901</a:t>
            </a:r>
            <a:r>
              <a:rPr lang="ja-JP" altLang="en-US" sz="1400" b="1" dirty="0" smtClean="0"/>
              <a:t>）東京帝国大学総長</a:t>
            </a:r>
          </a:p>
          <a:p>
            <a:r>
              <a:rPr lang="ja-JP" altLang="en-US" sz="1400" b="1" dirty="0" smtClean="0"/>
              <a:t>　　明治</a:t>
            </a:r>
            <a:r>
              <a:rPr lang="en-US" altLang="ja-JP" sz="1400" b="1" dirty="0" smtClean="0"/>
              <a:t>44</a:t>
            </a:r>
            <a:r>
              <a:rPr lang="ja-JP" altLang="en-US" sz="1400" b="1" dirty="0" smtClean="0"/>
              <a:t>年（</a:t>
            </a:r>
            <a:r>
              <a:rPr lang="en-US" altLang="ja-JP" sz="1400" b="1" dirty="0" smtClean="0"/>
              <a:t>1911</a:t>
            </a:r>
            <a:r>
              <a:rPr lang="ja-JP" altLang="en-US" sz="1400" b="1" dirty="0" smtClean="0"/>
              <a:t>）九州帝国大学初代総長</a:t>
            </a:r>
          </a:p>
          <a:p>
            <a:r>
              <a:rPr lang="ja-JP" altLang="en-US" sz="2400" dirty="0" smtClean="0"/>
              <a:t>九州帝国大学が開校した時の学生に対する訓示の中に、「日本の学生は</a:t>
            </a:r>
            <a:r>
              <a:rPr lang="ja-JP" altLang="en-US" sz="2400" dirty="0" smtClean="0">
                <a:solidFill>
                  <a:srgbClr val="0070C0"/>
                </a:solidFill>
              </a:rPr>
              <a:t>ハウ</a:t>
            </a:r>
            <a:r>
              <a:rPr lang="ja-JP" altLang="en-US" sz="2400" dirty="0" smtClean="0"/>
              <a:t>、どのようにという</a:t>
            </a:r>
            <a:r>
              <a:rPr lang="ja-JP" altLang="en-US" sz="2400" dirty="0" err="1" smtClean="0"/>
              <a:t>こ</a:t>
            </a:r>
            <a:r>
              <a:rPr lang="ja-JP" altLang="en-US" sz="2400" dirty="0" smtClean="0"/>
              <a:t> </a:t>
            </a:r>
            <a:r>
              <a:rPr lang="ja-JP" altLang="en-US" sz="2400" dirty="0" err="1" smtClean="0"/>
              <a:t>とには</a:t>
            </a:r>
            <a:r>
              <a:rPr lang="ja-JP" altLang="en-US" sz="2400" dirty="0" smtClean="0"/>
              <a:t>深く注意するが、</a:t>
            </a:r>
            <a:r>
              <a:rPr lang="ja-JP" altLang="en-US" sz="2400" dirty="0" smtClean="0">
                <a:solidFill>
                  <a:srgbClr val="0070C0"/>
                </a:solidFill>
              </a:rPr>
              <a:t>ホワイ</a:t>
            </a:r>
            <a:r>
              <a:rPr lang="ja-JP" altLang="en-US" sz="2400" dirty="0" smtClean="0"/>
              <a:t>、なぜなのかという言葉を発しない」。</a:t>
            </a:r>
          </a:p>
          <a:p>
            <a:r>
              <a:rPr lang="en-US" altLang="ja-JP" sz="2400" dirty="0" smtClean="0"/>
              <a:t>100</a:t>
            </a:r>
            <a:r>
              <a:rPr lang="ja-JP" altLang="en-US" sz="2400" dirty="0" smtClean="0"/>
              <a:t>年後も日本の教育の弱点になっている。 </a:t>
            </a:r>
            <a:r>
              <a:rPr lang="ja-JP" altLang="en-US" dirty="0" smtClean="0"/>
              <a:t>　</a:t>
            </a:r>
          </a:p>
          <a:p>
            <a:endParaRPr lang="ja-JP" altLang="en-US" dirty="0" smtClean="0"/>
          </a:p>
          <a:p>
            <a:endParaRPr lang="ja-JP" altLang="en-US" dirty="0" smtClean="0"/>
          </a:p>
          <a:p>
            <a:pPr>
              <a:buNone/>
            </a:pPr>
            <a:endParaRPr kumimoji="1"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dirty="0" smtClean="0"/>
              <a:t>学問・科学技術の創発・進展</a:t>
            </a:r>
            <a:endParaRPr kumimoji="1" lang="ja-JP" altLang="en-US" dirty="0"/>
          </a:p>
        </p:txBody>
      </p:sp>
      <p:sp>
        <p:nvSpPr>
          <p:cNvPr id="3" name="コンテンツ プレースホルダ 2"/>
          <p:cNvSpPr>
            <a:spLocks noGrp="1"/>
          </p:cNvSpPr>
          <p:nvPr>
            <p:ph idx="1"/>
          </p:nvPr>
        </p:nvSpPr>
        <p:spPr/>
        <p:txBody>
          <a:bodyPr/>
          <a:lstStyle/>
          <a:p>
            <a:pPr>
              <a:buNone/>
            </a:pPr>
            <a:r>
              <a:rPr kumimoji="1" lang="ja-JP" altLang="en-US" dirty="0" smtClean="0"/>
              <a:t>・現在の日本</a:t>
            </a:r>
            <a:r>
              <a:rPr kumimoji="1" lang="en-US" altLang="ja-JP" dirty="0" smtClean="0"/>
              <a:t>------</a:t>
            </a:r>
            <a:r>
              <a:rPr kumimoji="1" lang="ja-JP" altLang="en-US" dirty="0" smtClean="0"/>
              <a:t>科学技術の先進国</a:t>
            </a:r>
          </a:p>
          <a:p>
            <a:pPr>
              <a:buNone/>
            </a:pPr>
            <a:r>
              <a:rPr lang="ja-JP" altLang="en-US" dirty="0" smtClean="0"/>
              <a:t>・しかし、学校教育の中には、科学技術を創発し</a:t>
            </a:r>
            <a:r>
              <a:rPr kumimoji="1" lang="ja-JP" altLang="en-US" dirty="0" smtClean="0"/>
              <a:t>　独自に発展させる基礎教育が足りない。</a:t>
            </a:r>
          </a:p>
          <a:p>
            <a:pPr>
              <a:buNone/>
            </a:pPr>
            <a:r>
              <a:rPr lang="ja-JP" altLang="en-US" dirty="0" smtClean="0"/>
              <a:t>・</a:t>
            </a:r>
            <a:r>
              <a:rPr lang="ja-JP" altLang="ja-JP" dirty="0" smtClean="0"/>
              <a:t>学問・科学技術の創発・進展には</a:t>
            </a:r>
            <a:r>
              <a:rPr lang="ja-JP" altLang="en-US" dirty="0" smtClean="0"/>
              <a:t>、</a:t>
            </a:r>
          </a:p>
          <a:p>
            <a:pPr>
              <a:buNone/>
            </a:pPr>
            <a:r>
              <a:rPr lang="ja-JP" altLang="ja-JP" dirty="0" smtClean="0"/>
              <a:t>「</a:t>
            </a:r>
            <a:r>
              <a:rPr lang="ja-JP" altLang="ja-JP" dirty="0" smtClean="0">
                <a:solidFill>
                  <a:srgbClr val="0070C0"/>
                </a:solidFill>
              </a:rPr>
              <a:t>ウォッツ」「ホワイ」「ハウ」</a:t>
            </a:r>
            <a:r>
              <a:rPr lang="ja-JP" altLang="ja-JP" dirty="0" smtClean="0"/>
              <a:t>疑問が密接に関連する。</a:t>
            </a:r>
            <a:endParaRPr lang="ja-JP" altLang="en-US" dirty="0" smtClean="0"/>
          </a:p>
          <a:p>
            <a:pPr>
              <a:buNone/>
            </a:pPr>
            <a:r>
              <a:rPr kumimoji="1" lang="ja-JP" altLang="en-US" dirty="0" smtClean="0"/>
              <a:t>・</a:t>
            </a:r>
            <a:r>
              <a:rPr lang="ja-JP" altLang="ja-JP" dirty="0" smtClean="0"/>
              <a:t>学び」に価値を置く</a:t>
            </a:r>
            <a:r>
              <a:rPr lang="ja-JP" altLang="ja-JP" u="sng" dirty="0" smtClean="0"/>
              <a:t>日本の学校や社会</a:t>
            </a:r>
            <a:r>
              <a:rPr lang="ja-JP" altLang="ja-JP" dirty="0" smtClean="0"/>
              <a:t>では、もっぱら「</a:t>
            </a:r>
            <a:r>
              <a:rPr lang="ja-JP" altLang="ja-JP" dirty="0" smtClean="0">
                <a:solidFill>
                  <a:srgbClr val="FF0000"/>
                </a:solidFill>
              </a:rPr>
              <a:t>ハウ</a:t>
            </a:r>
            <a:r>
              <a:rPr lang="ja-JP" altLang="ja-JP" dirty="0" smtClean="0"/>
              <a:t>」疑問が優先される</a:t>
            </a:r>
            <a:r>
              <a:rPr lang="ja-JP" altLang="en-US" dirty="0" smtClean="0"/>
              <a:t>。</a:t>
            </a:r>
          </a:p>
          <a:p>
            <a:pPr>
              <a:buNone/>
            </a:pPr>
            <a:r>
              <a:rPr lang="ja-JP" altLang="en-US" dirty="0" smtClean="0"/>
              <a:t>・西欧先進国の教育には、「ハウ」とともに「</a:t>
            </a:r>
            <a:r>
              <a:rPr lang="ja-JP" altLang="en-US" dirty="0" smtClean="0">
                <a:solidFill>
                  <a:srgbClr val="FF0000"/>
                </a:solidFill>
              </a:rPr>
              <a:t>ウォッツ</a:t>
            </a:r>
            <a:r>
              <a:rPr lang="ja-JP" altLang="en-US" dirty="0" smtClean="0"/>
              <a:t>」「</a:t>
            </a:r>
            <a:r>
              <a:rPr lang="ja-JP" altLang="en-US" dirty="0" smtClean="0">
                <a:solidFill>
                  <a:srgbClr val="FF0000"/>
                </a:solidFill>
              </a:rPr>
              <a:t>ホワイ</a:t>
            </a:r>
            <a:r>
              <a:rPr lang="ja-JP" altLang="en-US" dirty="0" smtClean="0"/>
              <a:t>」が大切にされる。</a:t>
            </a:r>
          </a:p>
          <a:p>
            <a:pPr>
              <a:buNone/>
            </a:pPr>
            <a:endParaRPr kumimoji="1" lang="en-US" altLang="ja-JP" dirty="0" smtClean="0"/>
          </a:p>
          <a:p>
            <a:endParaRPr lang="en-US" altLang="ja-JP" dirty="0" smtClean="0"/>
          </a:p>
          <a:p>
            <a:endParaRPr kumimoji="1" lang="en-US" altLang="ja-JP" dirty="0" smtClean="0"/>
          </a:p>
          <a:p>
            <a:endParaRPr lang="en-US" altLang="ja-JP" dirty="0" smtClean="0"/>
          </a:p>
          <a:p>
            <a:endParaRPr kumimoji="1" lang="en-US" altLang="ja-JP" dirty="0" smtClean="0"/>
          </a:p>
          <a:p>
            <a:endParaRPr lang="en-US" altLang="ja-JP" dirty="0" smtClean="0"/>
          </a:p>
          <a:p>
            <a:pPr>
              <a:buNone/>
            </a:pPr>
            <a:r>
              <a:rPr kumimoji="1" lang="ja-JP" altLang="en-US" dirty="0" smtClean="0">
                <a:solidFill>
                  <a:srgbClr val="7030A0"/>
                </a:solidFill>
              </a:rPr>
              <a:t>たいせ</a:t>
            </a:r>
            <a:endParaRPr kumimoji="1" lang="ja-JP" altLang="en-US" dirty="0">
              <a:solidFill>
                <a:srgbClr val="7030A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学びと創り</a:t>
            </a:r>
            <a:endParaRPr kumimoji="1" lang="ja-JP" altLang="en-US" dirty="0"/>
          </a:p>
        </p:txBody>
      </p:sp>
      <p:sp>
        <p:nvSpPr>
          <p:cNvPr id="3" name="コンテンツ プレースホルダ 2"/>
          <p:cNvSpPr>
            <a:spLocks noGrp="1"/>
          </p:cNvSpPr>
          <p:nvPr>
            <p:ph idx="1"/>
          </p:nvPr>
        </p:nvSpPr>
        <p:spPr/>
        <p:txBody>
          <a:bodyPr/>
          <a:lstStyle/>
          <a:p>
            <a:r>
              <a:rPr lang="ja-JP" altLang="ja-JP" sz="1600" b="1" dirty="0" smtClean="0"/>
              <a:t>学びとは何か</a:t>
            </a:r>
          </a:p>
          <a:p>
            <a:pPr>
              <a:buNone/>
            </a:pPr>
            <a:r>
              <a:rPr lang="ja-JP" altLang="ja-JP" sz="1600" dirty="0" smtClean="0"/>
              <a:t>　「学び」の語源は「まねる」にあるという。学ぶことの第一義的な意味がまねるにあるとすれば、まねる人とまねられる人（対象）が必要になる。その対象には、言葉、新しい知識、行動、スキル、価値、好み等々が含まれる。人はそれらの諸対象を教師・親・家族・友人・社会を通じて、さらには本・教科書・各種のメディア等を通じて獲得していく。</a:t>
            </a:r>
            <a:endParaRPr lang="ja-JP" altLang="en-US" sz="1600" dirty="0" smtClean="0"/>
          </a:p>
          <a:p>
            <a:r>
              <a:rPr lang="ja-JP" altLang="ja-JP" sz="1800" b="1" dirty="0" smtClean="0"/>
              <a:t>創りとは何か</a:t>
            </a:r>
          </a:p>
          <a:p>
            <a:r>
              <a:rPr lang="ja-JP" altLang="ja-JP" sz="1600" dirty="0" smtClean="0"/>
              <a:t>　作りと創りの動詞の形は「作る</a:t>
            </a:r>
            <a:r>
              <a:rPr lang="en-US" altLang="ja-JP" sz="1600" dirty="0" smtClean="0"/>
              <a:t>make</a:t>
            </a:r>
            <a:r>
              <a:rPr lang="ja-JP" altLang="ja-JP" sz="1600" dirty="0" smtClean="0"/>
              <a:t>」と「創る</a:t>
            </a:r>
            <a:r>
              <a:rPr lang="en-US" altLang="ja-JP" sz="1600" dirty="0" smtClean="0"/>
              <a:t>create</a:t>
            </a:r>
            <a:r>
              <a:rPr lang="ja-JP" altLang="ja-JP" sz="1600" dirty="0" smtClean="0"/>
              <a:t>」である。</a:t>
            </a:r>
            <a:endParaRPr lang="en-US" altLang="ja-JP" sz="1600" dirty="0" smtClean="0"/>
          </a:p>
          <a:p>
            <a:r>
              <a:rPr lang="ja-JP" altLang="en-US" sz="1600" dirty="0" smtClean="0"/>
              <a:t>・作る</a:t>
            </a:r>
            <a:r>
              <a:rPr lang="en-US" altLang="ja-JP" sz="1600" dirty="0" smtClean="0"/>
              <a:t>:</a:t>
            </a:r>
            <a:r>
              <a:rPr lang="ja-JP" altLang="ja-JP" sz="1600" dirty="0" smtClean="0"/>
              <a:t>モデルや設計書があり、モデルをまねて作品を描いたり、設計書に従って「もの」を完成</a:t>
            </a:r>
            <a:r>
              <a:rPr lang="ja-JP" altLang="en-US" sz="1600" dirty="0" smtClean="0"/>
              <a:t>する。</a:t>
            </a:r>
            <a:endParaRPr lang="en-US" altLang="ja-JP" sz="1600" dirty="0" smtClean="0"/>
          </a:p>
          <a:p>
            <a:r>
              <a:rPr lang="ja-JP" altLang="en-US" sz="1600" dirty="0" smtClean="0"/>
              <a:t>・創る</a:t>
            </a:r>
            <a:r>
              <a:rPr lang="en-US" altLang="ja-JP" sz="1600" dirty="0" smtClean="0"/>
              <a:t>: </a:t>
            </a:r>
            <a:r>
              <a:rPr lang="ja-JP" altLang="ja-JP" sz="1600" dirty="0" smtClean="0"/>
              <a:t>幼児のブロックを用いたタワーづくりであっても、他人の作品をまねたのではなく、その子独自のイメージによってそれを完成した場合には、「創る」と言う語が用いられる。このことから、創りには、</a:t>
            </a:r>
            <a:r>
              <a:rPr lang="ja-JP" altLang="ja-JP" sz="1600" dirty="0" smtClean="0">
                <a:solidFill>
                  <a:srgbClr val="0070C0"/>
                </a:solidFill>
              </a:rPr>
              <a:t>他の人のまねではなく作者独自の何かが加わったもの</a:t>
            </a:r>
            <a:r>
              <a:rPr lang="ja-JP" altLang="ja-JP" sz="1600" dirty="0" smtClean="0"/>
              <a:t>であることがわかる。それゆえ創りは、美術・音楽や工作のみでなく、</a:t>
            </a:r>
            <a:r>
              <a:rPr lang="ja-JP" altLang="en-US" sz="1600" dirty="0" smtClean="0"/>
              <a:t>学校・家庭で奨励できる。</a:t>
            </a:r>
            <a:endParaRPr lang="en-US" altLang="ja-JP" sz="1600" dirty="0" smtClean="0"/>
          </a:p>
          <a:p>
            <a:r>
              <a:rPr lang="en-US" altLang="ja-JP" sz="2000" b="1" dirty="0" smtClean="0">
                <a:solidFill>
                  <a:srgbClr val="FF0066"/>
                </a:solidFill>
              </a:rPr>
              <a:t>****   </a:t>
            </a:r>
            <a:r>
              <a:rPr lang="ja-JP" altLang="en-US" sz="2000" b="1" dirty="0" smtClean="0">
                <a:solidFill>
                  <a:srgbClr val="FF0066"/>
                </a:solidFill>
              </a:rPr>
              <a:t>創りは常に間違いを含んでいる。試行錯誤が要求される。</a:t>
            </a:r>
            <a:r>
              <a:rPr lang="en-US" altLang="ja-JP" sz="2000" b="1" dirty="0" smtClean="0">
                <a:solidFill>
                  <a:srgbClr val="FF0066"/>
                </a:solidFill>
              </a:rPr>
              <a:t>******</a:t>
            </a:r>
            <a:endParaRPr lang="ja-JP" altLang="ja-JP" sz="2000" b="1" dirty="0" smtClean="0">
              <a:solidFill>
                <a:srgbClr val="FF0066"/>
              </a:solidFill>
            </a:endParaRPr>
          </a:p>
          <a:p>
            <a:r>
              <a:rPr lang="ja-JP" altLang="en-US" sz="2000" b="1" u="sng" dirty="0" smtClean="0">
                <a:solidFill>
                  <a:srgbClr val="FF0000"/>
                </a:solidFill>
              </a:rPr>
              <a:t>⇒「創り」を実施することが、「創造性の教育」に有効。</a:t>
            </a:r>
            <a:endParaRPr lang="ja-JP" altLang="ja-JP" sz="2000" b="1" u="sng" dirty="0" smtClean="0">
              <a:solidFill>
                <a:srgbClr val="FF0000"/>
              </a:solidFill>
            </a:endParaRPr>
          </a:p>
          <a:p>
            <a:endParaRPr kumimoji="1"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学びと創りの特徴（弓野</a:t>
            </a:r>
            <a:r>
              <a:rPr lang="en-US" altLang="ja-JP" dirty="0" smtClean="0"/>
              <a:t>2012</a:t>
            </a:r>
            <a:r>
              <a:rPr lang="ja-JP" altLang="en-US" dirty="0" smtClean="0"/>
              <a:t>）</a:t>
            </a:r>
            <a:endParaRPr kumimoji="1" lang="ja-JP" altLang="en-US" dirty="0"/>
          </a:p>
        </p:txBody>
      </p:sp>
      <p:sp>
        <p:nvSpPr>
          <p:cNvPr id="3" name="コンテンツ プレースホルダ 2"/>
          <p:cNvSpPr>
            <a:spLocks noGrp="1"/>
          </p:cNvSpPr>
          <p:nvPr>
            <p:ph idx="1"/>
          </p:nvPr>
        </p:nvSpPr>
        <p:spPr>
          <a:xfrm>
            <a:off x="457200" y="1609725"/>
            <a:ext cx="7787208" cy="4846638"/>
          </a:xfrm>
        </p:spPr>
        <p:txBody>
          <a:bodyPr/>
          <a:lstStyle/>
          <a:p>
            <a:r>
              <a:rPr lang="en-US" altLang="ja-JP" dirty="0" smtClean="0"/>
              <a:t>                     </a:t>
            </a:r>
            <a:r>
              <a:rPr lang="ja-JP" altLang="en-US" dirty="0" smtClean="0"/>
              <a:t>　　　　</a:t>
            </a:r>
            <a:r>
              <a:rPr lang="ja-JP" altLang="ja-JP" dirty="0" smtClean="0"/>
              <a:t>　</a:t>
            </a:r>
            <a:r>
              <a:rPr lang="ja-JP" altLang="ja-JP" b="1" dirty="0" smtClean="0">
                <a:solidFill>
                  <a:srgbClr val="0070C0"/>
                </a:solidFill>
              </a:rPr>
              <a:t>学び</a:t>
            </a:r>
            <a:r>
              <a:rPr lang="en-US" altLang="ja-JP" b="1" dirty="0" smtClean="0">
                <a:solidFill>
                  <a:srgbClr val="0070C0"/>
                </a:solidFill>
              </a:rPr>
              <a:t> </a:t>
            </a:r>
            <a:r>
              <a:rPr lang="en-US" altLang="ja-JP" dirty="0" smtClean="0"/>
              <a:t>            </a:t>
            </a:r>
            <a:r>
              <a:rPr lang="ja-JP" altLang="ja-JP" b="1" dirty="0" smtClean="0">
                <a:solidFill>
                  <a:srgbClr val="C00000"/>
                </a:solidFill>
              </a:rPr>
              <a:t>創り</a:t>
            </a:r>
            <a:r>
              <a:rPr lang="ja-JP" altLang="ja-JP" dirty="0" smtClean="0"/>
              <a:t>　　　　　</a:t>
            </a:r>
          </a:p>
          <a:p>
            <a:r>
              <a:rPr lang="ja-JP" altLang="ja-JP" dirty="0" smtClean="0"/>
              <a:t>①学問・科学技術創出　内包</a:t>
            </a:r>
            <a:r>
              <a:rPr lang="ja-JP" altLang="en-US" dirty="0" smtClean="0"/>
              <a:t>しない</a:t>
            </a:r>
            <a:r>
              <a:rPr lang="en-US" altLang="ja-JP" dirty="0" smtClean="0"/>
              <a:t>  </a:t>
            </a:r>
            <a:r>
              <a:rPr lang="ja-JP" altLang="ja-JP" dirty="0" smtClean="0"/>
              <a:t>内包する</a:t>
            </a:r>
          </a:p>
          <a:p>
            <a:r>
              <a:rPr lang="ja-JP" altLang="ja-JP" dirty="0" smtClean="0"/>
              <a:t>②学習の効率</a:t>
            </a:r>
            <a:r>
              <a:rPr lang="en-US" altLang="ja-JP" dirty="0" smtClean="0"/>
              <a:t>      </a:t>
            </a:r>
            <a:r>
              <a:rPr lang="ja-JP" altLang="en-US" dirty="0" smtClean="0"/>
              <a:t>　　</a:t>
            </a:r>
            <a:r>
              <a:rPr lang="en-US" altLang="ja-JP" dirty="0" smtClean="0"/>
              <a:t>    </a:t>
            </a:r>
            <a:r>
              <a:rPr lang="ja-JP" altLang="ja-JP" dirty="0" smtClean="0"/>
              <a:t>高い</a:t>
            </a:r>
            <a:r>
              <a:rPr lang="en-US" altLang="ja-JP" dirty="0" smtClean="0"/>
              <a:t>            </a:t>
            </a:r>
            <a:r>
              <a:rPr lang="ja-JP" altLang="ja-JP" dirty="0" smtClean="0"/>
              <a:t>低い</a:t>
            </a:r>
          </a:p>
          <a:p>
            <a:r>
              <a:rPr lang="ja-JP" altLang="ja-JP" dirty="0" smtClean="0"/>
              <a:t>③教材の真偽</a:t>
            </a:r>
            <a:r>
              <a:rPr lang="en-US" altLang="ja-JP" dirty="0" smtClean="0"/>
              <a:t>          </a:t>
            </a:r>
            <a:r>
              <a:rPr lang="ja-JP" altLang="ja-JP" dirty="0" smtClean="0"/>
              <a:t>全て真</a:t>
            </a:r>
            <a:r>
              <a:rPr lang="en-US" altLang="ja-JP" dirty="0" smtClean="0"/>
              <a:t>          </a:t>
            </a:r>
            <a:r>
              <a:rPr lang="ja-JP" altLang="ja-JP" dirty="0" smtClean="0"/>
              <a:t>判断必要</a:t>
            </a:r>
          </a:p>
          <a:p>
            <a:r>
              <a:rPr lang="ja-JP" altLang="ja-JP" dirty="0" smtClean="0"/>
              <a:t>④知識の範囲</a:t>
            </a:r>
            <a:r>
              <a:rPr lang="en-US" altLang="ja-JP" dirty="0" smtClean="0"/>
              <a:t>          </a:t>
            </a:r>
            <a:r>
              <a:rPr lang="ja-JP" altLang="ja-JP" dirty="0" smtClean="0"/>
              <a:t>狭い</a:t>
            </a:r>
            <a:r>
              <a:rPr lang="en-US" altLang="ja-JP" dirty="0" smtClean="0"/>
              <a:t>            </a:t>
            </a:r>
            <a:r>
              <a:rPr lang="ja-JP" altLang="en-US" dirty="0" smtClean="0"/>
              <a:t>　　</a:t>
            </a:r>
            <a:r>
              <a:rPr lang="ja-JP" altLang="ja-JP" dirty="0" smtClean="0"/>
              <a:t>広い</a:t>
            </a:r>
          </a:p>
          <a:p>
            <a:r>
              <a:rPr lang="ja-JP" altLang="ja-JP" dirty="0" smtClean="0"/>
              <a:t>⑤知識の忘却</a:t>
            </a:r>
            <a:r>
              <a:rPr lang="en-US" altLang="ja-JP" dirty="0" smtClean="0"/>
              <a:t>        </a:t>
            </a:r>
            <a:r>
              <a:rPr lang="ja-JP" altLang="ja-JP" dirty="0" smtClean="0"/>
              <a:t>起きやすい</a:t>
            </a:r>
            <a:r>
              <a:rPr lang="en-US" altLang="ja-JP" dirty="0" smtClean="0"/>
              <a:t>      </a:t>
            </a:r>
            <a:r>
              <a:rPr lang="ja-JP" altLang="ja-JP" dirty="0" smtClean="0"/>
              <a:t>起きにくい</a:t>
            </a:r>
          </a:p>
          <a:p>
            <a:r>
              <a:rPr lang="ja-JP" altLang="ja-JP" dirty="0" smtClean="0"/>
              <a:t>⑥学習に対する責任　　低または中</a:t>
            </a:r>
            <a:r>
              <a:rPr lang="en-US" altLang="ja-JP" dirty="0" smtClean="0"/>
              <a:t>     </a:t>
            </a:r>
            <a:r>
              <a:rPr lang="ja-JP" altLang="ja-JP" dirty="0" smtClean="0"/>
              <a:t>高い</a:t>
            </a:r>
          </a:p>
          <a:p>
            <a:r>
              <a:rPr lang="ja-JP" altLang="ja-JP" dirty="0" smtClean="0"/>
              <a:t>⑦知識に対する自信　　低い</a:t>
            </a:r>
            <a:r>
              <a:rPr lang="en-US" altLang="ja-JP" dirty="0" smtClean="0"/>
              <a:t>        </a:t>
            </a:r>
            <a:r>
              <a:rPr lang="ja-JP" altLang="en-US" dirty="0" smtClean="0"/>
              <a:t>　</a:t>
            </a:r>
            <a:r>
              <a:rPr lang="en-US" altLang="ja-JP" dirty="0" smtClean="0"/>
              <a:t>    </a:t>
            </a:r>
            <a:r>
              <a:rPr lang="ja-JP" altLang="ja-JP" dirty="0" smtClean="0"/>
              <a:t>高い</a:t>
            </a:r>
          </a:p>
          <a:p>
            <a:r>
              <a:rPr lang="ja-JP" altLang="ja-JP" dirty="0" smtClean="0"/>
              <a:t>⑧自己の関わり</a:t>
            </a:r>
            <a:r>
              <a:rPr lang="en-US" altLang="ja-JP" dirty="0" smtClean="0"/>
              <a:t>       </a:t>
            </a:r>
            <a:r>
              <a:rPr lang="ja-JP" altLang="en-US" dirty="0" smtClean="0"/>
              <a:t>　  </a:t>
            </a:r>
            <a:r>
              <a:rPr lang="en-US" altLang="ja-JP" dirty="0" smtClean="0"/>
              <a:t> </a:t>
            </a:r>
            <a:r>
              <a:rPr lang="ja-JP" altLang="ja-JP" dirty="0" smtClean="0"/>
              <a:t>低い</a:t>
            </a:r>
            <a:r>
              <a:rPr lang="en-US" altLang="ja-JP" dirty="0" smtClean="0"/>
              <a:t>      </a:t>
            </a:r>
            <a:r>
              <a:rPr lang="ja-JP" altLang="en-US" dirty="0" smtClean="0"/>
              <a:t>　　</a:t>
            </a:r>
            <a:r>
              <a:rPr lang="en-US" altLang="ja-JP" dirty="0" smtClean="0"/>
              <a:t>  </a:t>
            </a:r>
            <a:r>
              <a:rPr lang="ja-JP" altLang="ja-JP" dirty="0" smtClean="0"/>
              <a:t>高い</a:t>
            </a:r>
          </a:p>
          <a:p>
            <a:r>
              <a:rPr lang="ja-JP" altLang="ja-JP" dirty="0" smtClean="0"/>
              <a:t>⑨議論</a:t>
            </a:r>
            <a:r>
              <a:rPr lang="en-US" altLang="ja-JP" dirty="0" smtClean="0"/>
              <a:t>         </a:t>
            </a:r>
            <a:r>
              <a:rPr lang="ja-JP" altLang="en-US" dirty="0" smtClean="0"/>
              <a:t>　　</a:t>
            </a:r>
            <a:r>
              <a:rPr lang="en-US" altLang="ja-JP" dirty="0" smtClean="0"/>
              <a:t>        </a:t>
            </a:r>
            <a:r>
              <a:rPr lang="ja-JP" altLang="ja-JP" dirty="0" smtClean="0"/>
              <a:t>　</a:t>
            </a:r>
            <a:r>
              <a:rPr lang="ja-JP" altLang="en-US" dirty="0" smtClean="0"/>
              <a:t>あまり無し</a:t>
            </a:r>
            <a:r>
              <a:rPr lang="ja-JP" altLang="ja-JP" dirty="0" smtClean="0"/>
              <a:t>　　有</a:t>
            </a:r>
          </a:p>
          <a:p>
            <a:r>
              <a:rPr lang="ja-JP" altLang="ja-JP" dirty="0" smtClean="0"/>
              <a:t>⑩議論に使える知識</a:t>
            </a:r>
            <a:r>
              <a:rPr lang="en-US" altLang="ja-JP" dirty="0" smtClean="0"/>
              <a:t>    </a:t>
            </a:r>
            <a:r>
              <a:rPr lang="ja-JP" altLang="en-US" dirty="0" smtClean="0"/>
              <a:t>自信なし</a:t>
            </a:r>
            <a:r>
              <a:rPr lang="en-US" altLang="ja-JP" dirty="0" smtClean="0"/>
              <a:t> </a:t>
            </a:r>
            <a:r>
              <a:rPr lang="ja-JP" altLang="en-US" dirty="0" smtClean="0"/>
              <a:t>　　自信有り</a:t>
            </a:r>
            <a:endParaRPr lang="ja-JP" altLang="ja-JP" dirty="0" smtClean="0"/>
          </a:p>
          <a:p>
            <a:r>
              <a:rPr lang="ja-JP" altLang="ja-JP" dirty="0" smtClean="0"/>
              <a:t>⑪創造性の伸張　期待できない　期待</a:t>
            </a:r>
            <a:r>
              <a:rPr lang="ja-JP" altLang="en-US" dirty="0" smtClean="0"/>
              <a:t>され</a:t>
            </a:r>
            <a:r>
              <a:rPr lang="ja-JP" altLang="ja-JP" dirty="0" smtClean="0"/>
              <a:t>る</a:t>
            </a:r>
          </a:p>
          <a:p>
            <a:r>
              <a:rPr lang="ja-JP" altLang="ja-JP" dirty="0" smtClean="0"/>
              <a:t>⑫場の雰囲気</a:t>
            </a:r>
            <a:r>
              <a:rPr lang="en-US" altLang="ja-JP" dirty="0" smtClean="0"/>
              <a:t>       </a:t>
            </a:r>
            <a:r>
              <a:rPr lang="ja-JP" altLang="ja-JP" dirty="0" smtClean="0"/>
              <a:t>厳粛　　　自由・のびやか</a:t>
            </a:r>
          </a:p>
          <a:p>
            <a:endParaRPr kumimoji="1"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dirty="0" smtClean="0"/>
              <a:t>日本と西欧の学校における創り</a:t>
            </a:r>
            <a:br>
              <a:rPr lang="ja-JP" altLang="ja-JP" dirty="0" smtClean="0"/>
            </a:br>
            <a:endParaRPr kumimoji="1" lang="ja-JP" altLang="en-US" dirty="0"/>
          </a:p>
        </p:txBody>
      </p:sp>
      <p:sp>
        <p:nvSpPr>
          <p:cNvPr id="3" name="コンテンツ プレースホルダ 2"/>
          <p:cNvSpPr>
            <a:spLocks noGrp="1"/>
          </p:cNvSpPr>
          <p:nvPr>
            <p:ph idx="1"/>
          </p:nvPr>
        </p:nvSpPr>
        <p:spPr/>
        <p:txBody>
          <a:bodyPr/>
          <a:lstStyle/>
          <a:p>
            <a:r>
              <a:rPr lang="ja-JP" altLang="ja-JP" dirty="0" smtClean="0"/>
              <a:t>日本の学校における創り</a:t>
            </a:r>
          </a:p>
          <a:p>
            <a:r>
              <a:rPr lang="ja-JP" altLang="en-US" sz="2000" dirty="0" smtClean="0"/>
              <a:t>現職教師の意見</a:t>
            </a:r>
            <a:r>
              <a:rPr lang="en-US" altLang="ja-JP" sz="2000" dirty="0" smtClean="0"/>
              <a:t>:</a:t>
            </a:r>
            <a:r>
              <a:rPr lang="ja-JP" altLang="ja-JP" sz="2400" dirty="0" smtClean="0"/>
              <a:t>「</a:t>
            </a:r>
            <a:r>
              <a:rPr lang="ja-JP" altLang="ja-JP" sz="1800" dirty="0" smtClean="0"/>
              <a:t>図画・工作」の中に少しと「総合学習の時間」に少し、「創り」を意識した授業</a:t>
            </a:r>
            <a:endParaRPr kumimoji="1" lang="en-US" altLang="ja-JP" sz="1800" dirty="0" smtClean="0"/>
          </a:p>
          <a:p>
            <a:r>
              <a:rPr lang="ja-JP" altLang="ja-JP" sz="2400" dirty="0" smtClean="0"/>
              <a:t>西欧先進国の</a:t>
            </a:r>
            <a:r>
              <a:rPr lang="ja-JP" altLang="en-US" sz="2400" dirty="0" smtClean="0"/>
              <a:t>授業には</a:t>
            </a:r>
            <a:r>
              <a:rPr lang="ja-JP" altLang="ja-JP" sz="2400" dirty="0" smtClean="0"/>
              <a:t>創り</a:t>
            </a:r>
            <a:r>
              <a:rPr lang="ja-JP" altLang="en-US" sz="2400" dirty="0" smtClean="0"/>
              <a:t>が常にある</a:t>
            </a:r>
            <a:endParaRPr lang="ja-JP" altLang="ja-JP" sz="2400" dirty="0" smtClean="0"/>
          </a:p>
          <a:p>
            <a:r>
              <a:rPr lang="ja-JP" altLang="ja-JP" sz="2000" dirty="0" smtClean="0"/>
              <a:t>アメリカ、カナダ、イギリス、ドイツ、フィンランド</a:t>
            </a:r>
            <a:endParaRPr lang="ja-JP" altLang="en-US" sz="2000" dirty="0" smtClean="0">
              <a:solidFill>
                <a:srgbClr val="00B0F0"/>
              </a:solidFill>
            </a:endParaRPr>
          </a:p>
          <a:p>
            <a:r>
              <a:rPr lang="ja-JP" altLang="en-US" sz="2000" dirty="0" smtClean="0"/>
              <a:t>例</a:t>
            </a:r>
            <a:r>
              <a:rPr lang="en-US" altLang="ja-JP" sz="2000" dirty="0" smtClean="0"/>
              <a:t>:</a:t>
            </a:r>
            <a:r>
              <a:rPr lang="ja-JP" altLang="ja-JP" sz="2000" dirty="0" smtClean="0"/>
              <a:t>「創造的作文</a:t>
            </a:r>
            <a:r>
              <a:rPr lang="en-US" altLang="ja-JP" sz="2000" dirty="0" smtClean="0"/>
              <a:t>: creative writing</a:t>
            </a:r>
            <a:r>
              <a:rPr lang="ja-JP" altLang="ja-JP" sz="2000" dirty="0" smtClean="0"/>
              <a:t>」 「ドラマ</a:t>
            </a:r>
            <a:r>
              <a:rPr lang="en-US" altLang="ja-JP" sz="2000" dirty="0" smtClean="0"/>
              <a:t>: drama</a:t>
            </a:r>
            <a:r>
              <a:rPr lang="ja-JP" altLang="ja-JP" sz="2000" dirty="0" smtClean="0"/>
              <a:t>」</a:t>
            </a:r>
            <a:endParaRPr lang="en-US" altLang="ja-JP" sz="2000" dirty="0" smtClean="0"/>
          </a:p>
          <a:p>
            <a:r>
              <a:rPr lang="ja-JP" altLang="en-US" sz="2000" dirty="0" smtClean="0"/>
              <a:t>例</a:t>
            </a:r>
            <a:r>
              <a:rPr lang="en-US" altLang="ja-JP" sz="2000" dirty="0" smtClean="0"/>
              <a:t>:</a:t>
            </a:r>
            <a:r>
              <a:rPr lang="ja-JP" altLang="ja-JP" sz="2000" dirty="0" smtClean="0"/>
              <a:t>日本</a:t>
            </a:r>
            <a:r>
              <a:rPr lang="ja-JP" altLang="en-US" sz="2000" dirty="0" smtClean="0"/>
              <a:t>の算数</a:t>
            </a:r>
            <a:r>
              <a:rPr lang="ja-JP" altLang="ja-JP" sz="2000" dirty="0" smtClean="0"/>
              <a:t>では「</a:t>
            </a:r>
            <a:r>
              <a:rPr lang="en-US" altLang="ja-JP" sz="2000" dirty="0" smtClean="0"/>
              <a:t>12-7</a:t>
            </a:r>
            <a:r>
              <a:rPr lang="ja-JP" altLang="ja-JP" sz="2000" dirty="0" smtClean="0"/>
              <a:t>」</a:t>
            </a:r>
            <a:r>
              <a:rPr lang="ja-JP" altLang="en-US" sz="2000" dirty="0" smtClean="0"/>
              <a:t>。</a:t>
            </a:r>
            <a:r>
              <a:rPr lang="ja-JP" altLang="ja-JP" sz="2000" dirty="0" smtClean="0"/>
              <a:t>アメリカでは「</a:t>
            </a:r>
            <a:r>
              <a:rPr lang="en-US" altLang="ja-JP" sz="2000" dirty="0" smtClean="0"/>
              <a:t>12</a:t>
            </a:r>
            <a:r>
              <a:rPr lang="ja-JP" altLang="ja-JP" sz="2000" dirty="0" smtClean="0"/>
              <a:t>は何と何に分けられますか」。フィンランドの合科の授業では、「もてなす」をキーワードにして、一人の生徒に対する「もてなしのある誕生会」を企画し実施していた。お祝いの言葉、音楽、飾り付け、料理等、まさしく創りの教育が実践されていた。</a:t>
            </a:r>
          </a:p>
          <a:p>
            <a:endParaRPr kumimoji="1" lang="ja-JP" alt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西欧の「読解力」と創り</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日本の読解力</a:t>
            </a:r>
          </a:p>
          <a:p>
            <a:r>
              <a:rPr lang="ja-JP" altLang="en-US" dirty="0" smtClean="0"/>
              <a:t>　　作者の意図の読みとりが中心</a:t>
            </a:r>
          </a:p>
          <a:p>
            <a:r>
              <a:rPr lang="ja-JP" altLang="en-US" dirty="0" smtClean="0"/>
              <a:t>西欧の読解力</a:t>
            </a:r>
          </a:p>
          <a:p>
            <a:r>
              <a:rPr lang="ja-JP" altLang="en-US" dirty="0" smtClean="0"/>
              <a:t>　　複数の文章を理解し、自分の意見を</a:t>
            </a:r>
          </a:p>
          <a:p>
            <a:r>
              <a:rPr lang="ja-JP" altLang="en-US" dirty="0" smtClean="0"/>
              <a:t>　　　加える。</a:t>
            </a:r>
          </a:p>
          <a:p>
            <a:pPr>
              <a:buNone/>
            </a:pPr>
            <a:r>
              <a:rPr lang="ja-JP" altLang="en-US" dirty="0" smtClean="0"/>
              <a:t>次スライドの「落書き」に関する二つの意見を読み、</a:t>
            </a:r>
            <a:r>
              <a:rPr lang="ja-JP" altLang="ja-JP" b="1" dirty="0" smtClean="0"/>
              <a:t>問</a:t>
            </a:r>
            <a:r>
              <a:rPr lang="ja-JP" altLang="ja-JP" dirty="0" smtClean="0"/>
              <a:t>：あなたは、この</a:t>
            </a:r>
            <a:r>
              <a:rPr lang="en-US" altLang="ja-JP" dirty="0" smtClean="0"/>
              <a:t>2</a:t>
            </a:r>
            <a:r>
              <a:rPr lang="ja-JP" altLang="ja-JP" dirty="0" smtClean="0"/>
              <a:t>通の手紙のどちらに賛成しますか。片方あるいは両方の手紙の内容にふれながら、自分なりの言葉を使ってあなたの答えを説明してください。</a:t>
            </a:r>
          </a:p>
          <a:p>
            <a:r>
              <a:rPr lang="ja-JP" altLang="en-US" dirty="0" smtClean="0"/>
              <a:t>⇒</a:t>
            </a:r>
            <a:r>
              <a:rPr lang="ja-JP" altLang="en-US" dirty="0" smtClean="0">
                <a:solidFill>
                  <a:srgbClr val="FF0000"/>
                </a:solidFill>
              </a:rPr>
              <a:t>西欧型の読解力</a:t>
            </a:r>
            <a:r>
              <a:rPr lang="en-US" altLang="ja-JP" dirty="0" smtClean="0">
                <a:solidFill>
                  <a:srgbClr val="FF0000"/>
                </a:solidFill>
              </a:rPr>
              <a:t>-----</a:t>
            </a:r>
            <a:r>
              <a:rPr lang="ja-JP" altLang="en-US" dirty="0" smtClean="0">
                <a:solidFill>
                  <a:srgbClr val="FF0000"/>
                </a:solidFill>
              </a:rPr>
              <a:t>最近日本の学校が気づいた</a:t>
            </a:r>
            <a:endParaRPr lang="en-US" altLang="ja-JP" dirty="0" smtClean="0">
              <a:solidFill>
                <a:srgbClr val="FF0000"/>
              </a:solidFill>
            </a:endParaRPr>
          </a:p>
          <a:p>
            <a:endParaRPr lang="en-US" altLang="ja-JP" dirty="0" smtClean="0"/>
          </a:p>
          <a:p>
            <a:endParaRPr lang="en-US" altLang="ja-JP" dirty="0" smtClean="0"/>
          </a:p>
          <a:p>
            <a:pPr>
              <a:buNone/>
            </a:pPr>
            <a:endParaRPr lang="ja-JP" altLang="en-US" dirty="0" smtClean="0"/>
          </a:p>
          <a:p>
            <a:endParaRPr lang="ja-JP" altLang="en-US" dirty="0" smtClean="0"/>
          </a:p>
          <a:p>
            <a:pPr>
              <a:buNone/>
            </a:pPr>
            <a:r>
              <a:rPr lang="ja-JP" altLang="en-US" dirty="0" smtClean="0"/>
              <a:t>　</a:t>
            </a:r>
          </a:p>
          <a:p>
            <a:endParaRPr kumimoji="1"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20675"/>
            <a:ext cx="7239000" cy="1143000"/>
          </a:xfrm>
        </p:spPr>
        <p:txBody>
          <a:bodyPr>
            <a:noAutofit/>
          </a:bodyPr>
          <a:lstStyle/>
          <a:p>
            <a:r>
              <a:rPr lang="en-US" altLang="ja-JP" sz="1200" dirty="0" smtClean="0"/>
              <a:t/>
            </a:r>
            <a:br>
              <a:rPr lang="en-US" altLang="ja-JP" sz="1200" dirty="0" smtClean="0"/>
            </a:br>
            <a:endParaRPr kumimoji="1" lang="ja-JP" altLang="en-US" sz="1200" dirty="0"/>
          </a:p>
        </p:txBody>
      </p:sp>
      <p:sp>
        <p:nvSpPr>
          <p:cNvPr id="4" name="正方形/長方形 3"/>
          <p:cNvSpPr/>
          <p:nvPr/>
        </p:nvSpPr>
        <p:spPr>
          <a:xfrm>
            <a:off x="-972616" y="-159306"/>
            <a:ext cx="10116616" cy="7017306"/>
          </a:xfrm>
          <a:prstGeom prst="rect">
            <a:avLst/>
          </a:prstGeom>
        </p:spPr>
        <p:txBody>
          <a:bodyPr wrap="square">
            <a:spAutoFit/>
          </a:bodyPr>
          <a:lstStyle/>
          <a:p>
            <a:r>
              <a:rPr lang="ja-JP" altLang="ja-JP" dirty="0" smtClean="0"/>
              <a:t>『落書き』学校の壁の落書きに頭に来ています。壁から落書きを消して塗り直すのは、今度が</a:t>
            </a:r>
            <a:r>
              <a:rPr lang="en-US" altLang="ja-JP" dirty="0" smtClean="0"/>
              <a:t>4</a:t>
            </a:r>
            <a:r>
              <a:rPr lang="ja-JP" altLang="ja-JP" dirty="0" smtClean="0"/>
              <a:t>度目だからです。想像力という点では見上げたものだけれど、社会に余分な損失を負担させないで、自分を表現する方法を探すべきです。</a:t>
            </a:r>
            <a:r>
              <a:rPr lang="en-US" altLang="ja-JP" dirty="0" smtClean="0"/>
              <a:t/>
            </a:r>
            <a:br>
              <a:rPr lang="en-US" altLang="ja-JP" dirty="0" smtClean="0"/>
            </a:br>
            <a:r>
              <a:rPr lang="ja-JP" altLang="ja-JP" dirty="0" smtClean="0"/>
              <a:t>　禁じられている場所に落書きをするという、若い人たちの評価を落とすようなことを、なぜするのでしょう。プロの芸術家は、通りに絵をつるしたりなんかしないで、正式な場所に展示して、金銭的援助を求め、名声を獲得するのではないでしょうか。</a:t>
            </a:r>
            <a:r>
              <a:rPr lang="en-US" altLang="ja-JP" dirty="0" smtClean="0"/>
              <a:t/>
            </a:r>
            <a:br>
              <a:rPr lang="en-US" altLang="ja-JP" dirty="0" smtClean="0"/>
            </a:br>
            <a:r>
              <a:rPr lang="ja-JP" altLang="ja-JP" dirty="0" smtClean="0"/>
              <a:t>　わたしの考えでは、建物やフェンス、公園のベンチは、それ自体がすでに芸術作品です。落書きでそうした建築物を台なしにするというのは、ほんとに悲しいことです。それだけではなくて、落書きという手段は、オゾン層を破壊します。そうした「芸術作品」は、そのたび消されてしまうのに、この犯罪的な芸術家達はなぜ落書きをして困らせるのか、本当に私は理解できません。 </a:t>
            </a:r>
            <a:br>
              <a:rPr lang="ja-JP" altLang="ja-JP" dirty="0" smtClean="0"/>
            </a:br>
            <a:r>
              <a:rPr lang="ja-JP" altLang="ja-JP" dirty="0" smtClean="0"/>
              <a:t>　　　　　　　　　　　　　　　　　　　　　　　　　　　　　　　　　</a:t>
            </a:r>
            <a:r>
              <a:rPr lang="en-US" altLang="ja-JP" dirty="0" smtClean="0"/>
              <a:t>  </a:t>
            </a:r>
            <a:r>
              <a:rPr lang="ja-JP" altLang="ja-JP" dirty="0" smtClean="0"/>
              <a:t>ヘルガ</a:t>
            </a:r>
            <a:br>
              <a:rPr lang="ja-JP" altLang="ja-JP" dirty="0" smtClean="0"/>
            </a:br>
            <a:r>
              <a:rPr lang="ja-JP" altLang="ja-JP" dirty="0" smtClean="0"/>
              <a:t>『十人十色』人の好みなんてさまざまです。世の中はコミュニケーションと広告であふれています。企業のロゴ、お店の看板、通りに面した大きくて目障りなポスター。こういうのは許されるでしょうか。そう、大抵は許されます。では、落書きは許されますか。許せるという人もいれば、許せないという人もいます。</a:t>
            </a:r>
            <a:r>
              <a:rPr lang="en-US" altLang="ja-JP" dirty="0" smtClean="0"/>
              <a:t/>
            </a:r>
            <a:br>
              <a:rPr lang="en-US" altLang="ja-JP" dirty="0" smtClean="0"/>
            </a:br>
            <a:r>
              <a:rPr lang="ja-JP" altLang="ja-JP" dirty="0" smtClean="0"/>
              <a:t>　落書きのための代金はだれが払うのでしょう。だれが最後に広告の代金を払うのでしょう。その通り、消費者です。</a:t>
            </a:r>
            <a:r>
              <a:rPr lang="en-US" altLang="ja-JP" dirty="0" smtClean="0"/>
              <a:t/>
            </a:r>
            <a:br>
              <a:rPr lang="en-US" altLang="ja-JP" dirty="0" smtClean="0"/>
            </a:br>
            <a:r>
              <a:rPr lang="ja-JP" altLang="ja-JP" dirty="0" smtClean="0"/>
              <a:t>　看板を立てた人は、あなたに許可を求めましたか。求めてはいません。それでは、落書きをする人は許可を求めなければいけませんか。これは単に、コミュニケーションの問題ではないでしょうか。あなた自身の名前も、非行グループの名前も、通りで見かける大きな制作物も、一種のコミュニケーションではないかしら。</a:t>
            </a:r>
            <a:r>
              <a:rPr lang="en-US" altLang="ja-JP" dirty="0" smtClean="0"/>
              <a:t/>
            </a:r>
            <a:br>
              <a:rPr lang="en-US" altLang="ja-JP" dirty="0" smtClean="0"/>
            </a:br>
            <a:r>
              <a:rPr lang="ja-JP" altLang="ja-JP" dirty="0" smtClean="0"/>
              <a:t>　数年前に店で見かけた、しま模様やチェックの柄の洋服はどうでしょう。それにスキーウェアも。そうした洋服の模様や色は、花模様が描かれたコンクリートの壁をそっくりそのまま真似たものです。そうした模様や色は受け入れられ、高く評価されているのに、それと同じスタイルの落書きが不愉快とみなされているなんて、笑ってしまいます。</a:t>
            </a:r>
            <a:r>
              <a:rPr lang="en-US" altLang="ja-JP" dirty="0" smtClean="0"/>
              <a:t/>
            </a:r>
            <a:br>
              <a:rPr lang="en-US" altLang="ja-JP" dirty="0" smtClean="0"/>
            </a:br>
            <a:r>
              <a:rPr lang="ja-JP" altLang="ja-JP" dirty="0" smtClean="0"/>
              <a:t>　芸術多難の時代です。　　　　　　　　　　　　　　　　　　　　　　　ソフィア</a:t>
            </a:r>
            <a:endParaRPr lang="ja-JP" alt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キュート">
  <a:themeElements>
    <a:clrScheme name="キュート">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キュート">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キュート">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キュート">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12677</TotalTime>
  <Words>1459</Words>
  <Application>Microsoft Office PowerPoint</Application>
  <PresentationFormat>画面に合わせる (4:3)</PresentationFormat>
  <Paragraphs>192</Paragraphs>
  <Slides>26</Slides>
  <Notes>0</Notes>
  <HiddenSlides>0</HiddenSlides>
  <MMClips>0</MMClips>
  <ScaleCrop>false</ScaleCrop>
  <HeadingPairs>
    <vt:vector size="4" baseType="variant">
      <vt:variant>
        <vt:lpstr>テーマ</vt:lpstr>
      </vt:variant>
      <vt:variant>
        <vt:i4>1</vt:i4>
      </vt:variant>
      <vt:variant>
        <vt:lpstr>スライド タイトル</vt:lpstr>
      </vt:variant>
      <vt:variant>
        <vt:i4>26</vt:i4>
      </vt:variant>
    </vt:vector>
  </HeadingPairs>
  <TitlesOfParts>
    <vt:vector size="27" baseType="lpstr">
      <vt:lpstr>キュート</vt:lpstr>
      <vt:lpstr> 創造性を教育する  - 創造技法普及の土台作り –   弓 野 憲 一  (日本創造学会会長・静岡大学名誉教授) </vt:lpstr>
      <vt:lpstr>要約</vt:lpstr>
      <vt:lpstr>日本の教育の弱点</vt:lpstr>
      <vt:lpstr>学問・科学技術の創発・進展</vt:lpstr>
      <vt:lpstr>学びと創り</vt:lpstr>
      <vt:lpstr>学びと創りの特徴（弓野2012）</vt:lpstr>
      <vt:lpstr>日本と西欧の学校における創り </vt:lpstr>
      <vt:lpstr>西欧の「読解力」と創り</vt:lpstr>
      <vt:lpstr> </vt:lpstr>
      <vt:lpstr>学びと知能  </vt:lpstr>
      <vt:lpstr>創りと創造性</vt:lpstr>
      <vt:lpstr> しかるの心理的意味</vt:lpstr>
      <vt:lpstr>「しかる」に際して注意: </vt:lpstr>
      <vt:lpstr>ほめるの心理的意味</vt:lpstr>
      <vt:lpstr>ただすの心理的意味</vt:lpstr>
      <vt:lpstr>しかって個性・創造性が伸ばせるか？</vt:lpstr>
      <vt:lpstr>創造性を構成する6因子（Guilford）</vt:lpstr>
      <vt:lpstr>創造性を伸ばすほめ言葉 ----子どもや部下に使う ----</vt:lpstr>
      <vt:lpstr>欧米の創造性教育</vt:lpstr>
      <vt:lpstr>英国の創造性教育</vt:lpstr>
      <vt:lpstr>Fin2 </vt:lpstr>
      <vt:lpstr>フィンランド１</vt:lpstr>
      <vt:lpstr>創造性の育成（弓野の実践） Wind CAR（風上に走る車）製作</vt:lpstr>
      <vt:lpstr>学生が創ったWind CArs</vt:lpstr>
      <vt:lpstr>創造性関係本・HP</vt:lpstr>
      <vt:lpstr>学びと創りの心理学（PDF-Book）内容</vt:lpstr>
    </vt:vector>
  </TitlesOfParts>
  <Company>yumi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PISA型学力の育成に 創造性教育 はいかに貢献できるか</dc:title>
  <dc:creator>ken</dc:creator>
  <cp:lastModifiedBy>yumi01</cp:lastModifiedBy>
  <cp:revision>105</cp:revision>
  <dcterms:created xsi:type="dcterms:W3CDTF">2008-05-23T07:57:32Z</dcterms:created>
  <dcterms:modified xsi:type="dcterms:W3CDTF">2012-09-06T00:11:48Z</dcterms:modified>
</cp:coreProperties>
</file>